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330" r:id="rId2"/>
    <p:sldId id="456" r:id="rId3"/>
    <p:sldId id="457" r:id="rId4"/>
    <p:sldId id="481" r:id="rId5"/>
    <p:sldId id="482" r:id="rId6"/>
    <p:sldId id="483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58" r:id="rId15"/>
  </p:sldIdLst>
  <p:sldSz cx="12192000" cy="6858000"/>
  <p:notesSz cx="6858000" cy="9144000"/>
  <p:embeddedFontLst>
    <p:embeddedFont>
      <p:font typeface="IBM Plex Sans" panose="020B0503050203000203" pitchFamily="34" charset="0"/>
      <p:regular r:id="rId17"/>
      <p:bold r:id="rId17"/>
      <p:italic r:id="rId17"/>
      <p:boldItalic r:id="rId17"/>
    </p:embeddedFont>
    <p:embeddedFont>
      <p:font typeface="IBM Plex Sans ExtraLight" panose="020B0303050203000203" pitchFamily="34" charset="0"/>
      <p:regular r:id="rId17"/>
      <p:italic r:id="rId17"/>
    </p:embeddedFont>
    <p:embeddedFont>
      <p:font typeface="IBM Plex Sans Light" panose="020B0403050203000203" pitchFamily="34" charset="0"/>
      <p:regular r:id="rId17"/>
      <p:italic r:id="rId17"/>
    </p:embeddedFont>
    <p:embeddedFont>
      <p:font typeface="IBM Plex Sans Medium" panose="020B0603050203000203" pitchFamily="34" charset="0"/>
      <p:regular r:id="rId17"/>
      <p:italic r:id="rId17"/>
    </p:embeddedFont>
    <p:embeddedFont>
      <p:font typeface="IBM Plex Sans SemiBold" panose="020B0703050203000203" pitchFamily="34" charset="0"/>
      <p:regular r:id="rId17"/>
      <p:bold r:id="rId17"/>
      <p:italic r:id="rId17"/>
      <p:boldItalic r:id="rId17"/>
    </p:embeddedFont>
    <p:embeddedFont>
      <p:font typeface="IBM Plex Serif" panose="02060503050406000203" pitchFamily="18" charset="0"/>
      <p:regular r:id="rId17"/>
      <p:bold r:id="rId17"/>
      <p:italic r:id="rId17"/>
      <p:boldItalic r:id="rId17"/>
    </p:embeddedFont>
    <p:embeddedFont>
      <p:font typeface="IBM Plex Serif ExtraLight" panose="02060303050406000203" pitchFamily="18" charset="0"/>
      <p:regular r:id="rId17"/>
      <p:bold r:id="rId18"/>
      <p:italic r:id="rId17"/>
      <p:boldItalic r:id="rId19"/>
    </p:embeddedFont>
    <p:embeddedFont>
      <p:font typeface="IBM Plex Serif Medium" panose="02060603050406000203" pitchFamily="18" charset="0"/>
      <p:regular r:id="rId17"/>
      <p:bold r:id="rId20"/>
      <p:italic r:id="rId17"/>
      <p:boldItalic r:id="rId21"/>
    </p:embeddedFont>
  </p:embeddedFontLst>
  <p:defaultTextStyle>
    <a:defPPr>
      <a:defRPr lang="en-US"/>
    </a:defPPr>
    <a:lvl1pPr marL="0" indent="0" algn="l" defTabSz="914400" rtl="0" eaLnBrk="1" latinLnBrk="0" hangingPunct="1">
      <a:lnSpc>
        <a:spcPct val="100000"/>
      </a:lnSpc>
      <a:spcBef>
        <a:spcPts val="0"/>
      </a:spcBef>
      <a:spcAft>
        <a:spcPts val="300"/>
      </a:spcAft>
      <a:buFont typeface="Arial" panose="020B0604020202020204" pitchFamily="34" charset="0"/>
      <a:buNone/>
      <a:defRPr sz="1800" b="0" i="0" kern="1200">
        <a:solidFill>
          <a:schemeClr val="accent2"/>
        </a:solidFill>
        <a:latin typeface="IBM Plex Sans" panose="020B0503050203000203" pitchFamily="34" charset="0"/>
        <a:ea typeface="Roboto Thin" pitchFamily="2" charset="0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- Presentation Assets" id="{9CB20EE7-6FC3-534A-A1FE-763947930825}">
          <p14:sldIdLst>
            <p14:sldId id="330"/>
            <p14:sldId id="456"/>
            <p14:sldId id="457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ousyak Housepian" initials="AH" lastIdx="1" clrIdx="0">
    <p:extLst>
      <p:ext uri="{19B8F6BF-5375-455C-9EA6-DF929625EA0E}">
        <p15:presenceInfo xmlns:p15="http://schemas.microsoft.com/office/powerpoint/2012/main" userId="S::arousyak@stinsondesign.com::1b197580-4156-4b48-b0c5-eb7dbb91f388" providerId="AD"/>
      </p:ext>
    </p:extLst>
  </p:cmAuthor>
  <p:cmAuthor id="2" name="Cindy Wilce" initials="CW" lastIdx="1" clrIdx="1">
    <p:extLst>
      <p:ext uri="{19B8F6BF-5375-455C-9EA6-DF929625EA0E}">
        <p15:presenceInfo xmlns:p15="http://schemas.microsoft.com/office/powerpoint/2012/main" userId="S::cindyv@yorku.ca::dca70459-72e7-440e-b035-1d8b479615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BFBFBF"/>
    <a:srgbClr val="00AB60"/>
    <a:srgbClr val="F89B53"/>
    <a:srgbClr val="A9D6A1"/>
    <a:srgbClr val="F47421"/>
    <a:srgbClr val="74D2FF"/>
    <a:srgbClr val="EEDA62"/>
    <a:srgbClr val="FF9D4F"/>
    <a:srgbClr val="02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3" autoAdjust="0"/>
    <p:restoredTop sz="96240"/>
  </p:normalViewPr>
  <p:slideViewPr>
    <p:cSldViewPr snapToGrid="0" snapToObjects="1">
      <p:cViewPr>
        <p:scale>
          <a:sx n="60" d="100"/>
          <a:sy n="60" d="100"/>
        </p:scale>
        <p:origin x="306" y="11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69" d="100"/>
          <a:sy n="169" d="100"/>
        </p:scale>
        <p:origin x="492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NUL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970D4-BDDA-914A-83D5-0BA0FBC1D87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C0F6B-90C6-CD41-AF20-328E4F0F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C0F6B-90C6-CD41-AF20-328E4F0F72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6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11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20.svg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</p:spTree>
    <p:extLst>
      <p:ext uri="{BB962C8B-B14F-4D97-AF65-F5344CB8AC3E}">
        <p14:creationId xmlns:p14="http://schemas.microsoft.com/office/powerpoint/2010/main" val="143010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8EAD049-4EF0-C74A-869D-75BA93F08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DBC3A-F6EE-A145-BB54-0B5D845DE7C4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63D341-B3BC-2544-AE04-77E07AD48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94C7FA-C886-C644-899E-C57AD068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00E72-917B-EB4A-B4FA-89040CCDFB2B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7474BE-BD02-DB4E-8593-210D7243723C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5E3FCD1-BE72-FF47-A2A4-68B95B0635F4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6CCB0E-541E-E547-AA3A-3C3D5FBF9CA6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C6FF2-2E78-0745-9DEC-69D558B3DE0B}"/>
                </a:ext>
              </a:extLst>
            </p:cNvPr>
            <p:cNvSpPr txBox="1"/>
            <p:nvPr userDrawn="1"/>
          </p:nvSpPr>
          <p:spPr>
            <a:xfrm>
              <a:off x="12335975" y="461900"/>
              <a:ext cx="1797275" cy="38423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This slide is built with layered placeholders. You will need to move the dark overlay in order to click the photo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crop.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Once the overlay is moved aside, right-click </a:t>
              </a: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on the image. Choose ‘Crop’ from the menu. Adjust size &amp; position. Press esc or click outside image area to exit cropping mode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1AF0F73F-121B-4645-901F-267B00C591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5411922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 descr="York University Logo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</p:spPr>
        <p:txBody>
          <a:bodyPr bIns="180000" anchor="b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photo onto slide to add header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63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39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1842" userDrawn="1">
          <p15:clr>
            <a:srgbClr val="FBAE40"/>
          </p15:clr>
        </p15:guide>
        <p15:guide id="10" orient="horz" pos="38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D4336-A394-8946-8261-758F2EC73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78B5D3-5E3C-F746-975F-BDCD08C8F4DC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A4D6CF-AB15-9E40-B8B5-72B13906F0DA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37C83726-8860-9C43-9F54-83491053B49C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F699A-5DEF-6D4D-B350-C10DFAB8DB40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565D00-8523-3A41-AF1A-5EDE41AE8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902E00-9141-2942-BE5E-1EBFADC0CC8C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5F2F-F596-C249-8BD4-AC755C6C3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B93398-B2F0-0D4B-8824-7FF221E7D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461900"/>
            <a:ext cx="1797275" cy="3842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add a photo, drag a photo onto the slide or click the icon in the placeholder to browse for your image.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Send to back”.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To change the image, delete the existing image to reset the photo placeholder functionality.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Cropping the image: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This slide is built with layered placeholders. You will need to move the dark overlay in order to click the photo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crop.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Once the overlay is moved aside, right-click 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 the image. Choose ‘Crop’ from the menu. Adjust size &amp; position. Press esc or click outside image area to exit cropping mode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0" name="Picture 29" descr="York University Logo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10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2547" userDrawn="1">
          <p15:clr>
            <a:srgbClr val="FBAE40"/>
          </p15:clr>
        </p15:guide>
        <p15:guide id="5" pos="2732" userDrawn="1">
          <p15:clr>
            <a:srgbClr val="FBAE40"/>
          </p15:clr>
        </p15:guide>
        <p15:guide id="6" pos="4947" userDrawn="1">
          <p15:clr>
            <a:srgbClr val="FBAE40"/>
          </p15:clr>
        </p15:guide>
        <p15:guide id="7" pos="5148" userDrawn="1">
          <p15:clr>
            <a:srgbClr val="FBAE40"/>
          </p15:clr>
        </p15:guide>
        <p15:guide id="8" pos="7363" userDrawn="1">
          <p15:clr>
            <a:srgbClr val="FBAE40"/>
          </p15:clr>
        </p15:guide>
        <p15:guide id="11" orient="horz" pos="1843" userDrawn="1">
          <p15:clr>
            <a:srgbClr val="FBAE40"/>
          </p15:clr>
        </p15:guide>
        <p15:guide id="12" orient="horz" pos="388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0B7A318-AF95-C64A-9742-DB1B6ECAF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EAEB48-48CA-924E-80EB-0D1797E4D96E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59D891-5A58-AD47-95FC-E659DE2EB075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AEC968F2-950A-BB4A-AE63-A6C35D8C4E2C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9B3ED5-A7F5-F04D-B2FF-378CE1BBBA9F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E0ECFF-121E-054B-8DCF-5C911603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22C250-B3C1-6644-99DF-533EEC469E0B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A7A67-75D1-B346-90CF-2827CAC823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ED740-9869-424A-98FC-8ABAD129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461900"/>
            <a:ext cx="1797275" cy="3842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add a photo, drag a photo onto the slide or click the icon in the placeholder to browse for your image.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Send to back”.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To change the image, delete the existing image to reset the photo placeholder functionality.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Cropping the image: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This slide is built with layered placeholders. You will need to move the dark overlay in order to click the photo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crop.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Once the overlay is moved aside, right-click 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 the image. Choose ‘Crop’ from the menu. Adjust size &amp; position. Press esc or click outside image area to exit cropping mode</a:t>
            </a:r>
          </a:p>
        </p:txBody>
      </p:sp>
      <p:pic>
        <p:nvPicPr>
          <p:cNvPr id="32" name="Picture 31" descr="York University Logo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316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1" orient="horz" userDrawn="1">
          <p15:clr>
            <a:srgbClr val="FBAE40"/>
          </p15:clr>
        </p15:guide>
        <p15:guide id="12" orient="horz" pos="4320" userDrawn="1">
          <p15:clr>
            <a:srgbClr val="FBAE40"/>
          </p15:clr>
        </p15:guide>
        <p15:guide id="13" orient="horz" pos="1843" userDrawn="1">
          <p15:clr>
            <a:srgbClr val="FBAE40"/>
          </p15:clr>
        </p15:guide>
        <p15:guide id="14" orient="horz" pos="38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algn="ctr">
              <a:spcBef>
                <a:spcPts val="0"/>
              </a:spcBef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72" userDrawn="1">
          <p15:clr>
            <a:srgbClr val="FBAE40"/>
          </p15:clr>
        </p15:guide>
        <p15:guide id="5" pos="3908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7" orient="horz" pos="3045" userDrawn="1">
          <p15:clr>
            <a:srgbClr val="FBAE40"/>
          </p15:clr>
        </p15:guide>
        <p15:guide id="9" orient="horz" pos="754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York University Logo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</a:p>
          <a:p>
            <a:pPr lvl="0"/>
            <a:r>
              <a:rPr lang="en-US" dirty="0"/>
              <a:t>Key takeaway here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0"/>
            <a:ext cx="6773796" cy="237749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18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5" pos="4702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2251" userDrawn="1">
          <p15:clr>
            <a:srgbClr val="FBAE40"/>
          </p15:clr>
        </p15:guide>
        <p15:guide id="10" orient="horz" pos="2387" userDrawn="1">
          <p15:clr>
            <a:srgbClr val="FBAE40"/>
          </p15:clr>
        </p15:guide>
        <p15:guide id="11" orient="horz" pos="754" userDrawn="1">
          <p15:clr>
            <a:srgbClr val="FBAE40"/>
          </p15:clr>
        </p15:guide>
        <p15:guide id="12" orient="horz" pos="38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pic>
        <p:nvPicPr>
          <p:cNvPr id="15" name="Picture 14" descr="York University Logo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</p:spPr>
        <p:txBody>
          <a:bodyPr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</a:p>
          <a:p>
            <a:pPr lvl="0"/>
            <a:r>
              <a:rPr lang="en-US" dirty="0"/>
              <a:t>Key takeaway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7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2251" userDrawn="1">
          <p15:clr>
            <a:srgbClr val="FBAE40"/>
          </p15:clr>
        </p15:guide>
        <p15:guide id="9" orient="horz" pos="2387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D4B6989-F90F-3540-B459-E0BE32A0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D2173E-D878-4740-90EB-CA07169DA88F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D0850-027D-4E45-B12D-7FB26A0F98AC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CD2A2308-A29F-F24B-9343-825F7C12ECFF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6774A-34AD-5B46-885F-33D516C7EEBA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96C894-1126-CC4E-B48F-FABE58430EC9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DE9D7-90CC-8047-8F7B-835D25D3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C16862-5469-E448-AEB8-7C21763B1CF5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B01E6-D212-7445-9084-4B465A1B82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York University Logo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49B0C24-814C-1040-908B-A0A3895E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8AA228-1239-7F4A-87A7-406D7279A98A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E753BE-14D9-9841-9B8E-842B2AEA9B98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EEB03640-B3DC-6141-8963-CA85ADD62A55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041DCC-2730-F94F-8430-ACB27754D8DA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3F4016-C4AF-3243-BCD6-E609952A7EF9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5C1CE-EAE6-9C42-B8C0-6592D849F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5BAD28-2BC6-E645-AAF7-DE9E1B4E4F97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E4F316-DB5E-534E-8678-2B126D6FA5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4465" y="6304235"/>
            <a:ext cx="672221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E8C51-D1B6-3643-AD72-C9F9FFBE2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1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4861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solidFill>
            <a:schemeClr val="bg1"/>
          </a:solidFill>
        </p:spPr>
        <p:txBody>
          <a:bodyPr anchor="ctr"/>
          <a:lstStyle>
            <a:lvl1pPr algn="ctr">
              <a:defRPr sz="3600" b="0" i="0">
                <a:latin typeface="IBM Plex Serif Mediu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solidFill>
            <a:schemeClr val="bg1"/>
          </a:solidFill>
        </p:spPr>
        <p:txBody>
          <a:bodyPr anchor="ctr"/>
          <a:lstStyle>
            <a:lvl1pPr algn="r">
              <a:defRPr sz="1600" b="0" i="0">
                <a:latin typeface="IBM Plex Serif ExtraLight" panose="02060303050406000203" pitchFamily="18" charset="77"/>
              </a:defRPr>
            </a:lvl1pPr>
          </a:lstStyle>
          <a:p>
            <a:pPr lvl="0"/>
            <a:r>
              <a:rPr lang="en-US"/>
              <a:t>- Click to add name</a:t>
            </a:r>
            <a:endParaRPr lang="en-US" dirty="0"/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E461102-160B-E941-BE9A-9457FD743B27}"/>
              </a:ext>
            </a:extLst>
          </p:cNvPr>
          <p:cNvSpPr/>
          <p:nvPr userDrawn="1"/>
        </p:nvSpPr>
        <p:spPr>
          <a:xfrm>
            <a:off x="-279399" y="1463675"/>
            <a:ext cx="120650" cy="3149600"/>
          </a:xfrm>
          <a:custGeom>
            <a:avLst/>
            <a:gdLst>
              <a:gd name="connsiteX0" fmla="*/ 187325 w 187325"/>
              <a:gd name="connsiteY0" fmla="*/ 0 h 3140075"/>
              <a:gd name="connsiteX1" fmla="*/ 0 w 187325"/>
              <a:gd name="connsiteY1" fmla="*/ 0 h 3140075"/>
              <a:gd name="connsiteX2" fmla="*/ 0 w 187325"/>
              <a:gd name="connsiteY2" fmla="*/ 3140075 h 3140075"/>
              <a:gd name="connsiteX3" fmla="*/ 171450 w 187325"/>
              <a:gd name="connsiteY3" fmla="*/ 3140075 h 314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325" h="3140075">
                <a:moveTo>
                  <a:pt x="187325" y="0"/>
                </a:moveTo>
                <a:lnTo>
                  <a:pt x="0" y="0"/>
                </a:lnTo>
                <a:lnTo>
                  <a:pt x="0" y="3140075"/>
                </a:lnTo>
                <a:lnTo>
                  <a:pt x="171450" y="3140075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941B86-A173-6A4C-B2F0-E5F8F8FAB03D}"/>
              </a:ext>
            </a:extLst>
          </p:cNvPr>
          <p:cNvSpPr/>
          <p:nvPr userDrawn="1"/>
        </p:nvSpPr>
        <p:spPr>
          <a:xfrm>
            <a:off x="-1914524" y="1940613"/>
            <a:ext cx="1585730" cy="21957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>
                <a:solidFill>
                  <a:schemeClr val="tx1"/>
                </a:solidFill>
                <a:latin typeface="IBM Plex Sans" panose="020B0503050203000203" pitchFamily="34" charset="0"/>
              </a:rPr>
              <a:t>Quote area</a:t>
            </a:r>
          </a:p>
          <a:p>
            <a:pPr algn="r"/>
            <a:r>
              <a:rPr lang="en-US" sz="1100" b="1" i="0" kern="1200">
                <a:solidFill>
                  <a:schemeClr val="tx1"/>
                </a:solidFill>
                <a:latin typeface="IBM Plex Sans SemiBold" panose="020B0503050203000203" pitchFamily="34" charset="0"/>
                <a:ea typeface="+mn-ea"/>
                <a:cs typeface="+mn-cs"/>
              </a:rPr>
              <a:t>4 lines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46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7" orient="horz" pos="867" userDrawn="1">
          <p15:clr>
            <a:srgbClr val="FBAE40"/>
          </p15:clr>
        </p15:guide>
        <p15:guide id="8" orient="horz" pos="3612" userDrawn="1">
          <p15:clr>
            <a:srgbClr val="FBAE40"/>
          </p15:clr>
        </p15:guide>
        <p15:guide id="9" orient="horz" pos="3045" userDrawn="1">
          <p15:clr>
            <a:srgbClr val="FBAE40"/>
          </p15:clr>
        </p15:guide>
        <p15:guide id="10" orient="horz" pos="38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F41714-F924-A244-BE72-B26C0FF4E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7BC2F-831C-944A-8470-701424192F58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01ED7C-4A2C-4B4D-9216-D8952D75E436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B6A7134A-CEF3-FE4F-8F91-9A5C7405DA0B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54909-2FBE-1442-ADE2-383CA8D7C399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9FFAA-9F8D-794C-AE44-2E1CAF20267D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17B99-8742-3E46-B2BF-71FB0F5C2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A80C0-2944-9A4D-BA36-E44D2CA0422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587CC0E-8820-D748-832A-58923F3A35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75837"/>
            <a:ext cx="5432389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7443" y="962828"/>
            <a:ext cx="4953381" cy="4589526"/>
          </a:xfrm>
          <a:noFill/>
        </p:spPr>
        <p:txBody>
          <a:bodyPr anchor="ctr"/>
          <a:lstStyle>
            <a:lvl1pPr algn="ctr">
              <a:defRPr sz="3600" b="0" i="0">
                <a:latin typeface="IBM Plex Serif Mediu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7444" y="5928020"/>
            <a:ext cx="4953382" cy="326765"/>
          </a:xfrm>
          <a:solidFill>
            <a:schemeClr val="bg1"/>
          </a:solidFill>
        </p:spPr>
        <p:txBody>
          <a:bodyPr anchor="ctr"/>
          <a:lstStyle>
            <a:lvl1pPr algn="r">
              <a:defRPr sz="1600" b="0" i="0">
                <a:latin typeface="IBM Plex Serif ExtraLight" panose="02060303050406000203" pitchFamily="18" charset="77"/>
              </a:defRPr>
            </a:lvl1pPr>
          </a:lstStyle>
          <a:p>
            <a:pPr lvl="0"/>
            <a:r>
              <a:rPr lang="en-US"/>
              <a:t>- Click to add name</a:t>
            </a:r>
            <a:endParaRPr lang="en-US" dirty="0"/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Drop photo here</a:t>
            </a:r>
            <a:br>
              <a:rPr lang="en-US"/>
            </a:br>
            <a:r>
              <a:rPr lang="en-US"/>
              <a:t>to add background photo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57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 userDrawn="1">
          <p15:clr>
            <a:srgbClr val="FBAE40"/>
          </p15:clr>
        </p15:guide>
        <p15:guide id="7" orient="horz" pos="3612" userDrawn="1">
          <p15:clr>
            <a:srgbClr val="FBAE40"/>
          </p15:clr>
        </p15:guide>
        <p15:guide id="8" orient="horz" pos="3816" userDrawn="1">
          <p15:clr>
            <a:srgbClr val="FBAE40"/>
          </p15:clr>
        </p15:guide>
        <p15:guide id="9" orient="horz" pos="482" userDrawn="1">
          <p15:clr>
            <a:srgbClr val="FBAE40"/>
          </p15:clr>
        </p15:guide>
        <p15:guide id="10" pos="422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2C59785A-1C5B-764B-93A8-66D735988470}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F629B9F-C43A-5647-9209-DD7D8BD59E95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533273-0AA0-464F-A55E-0338B5F7E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E6702FB-8ECF-D04C-BACA-6D312950589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4B5BA0F-BDF2-914C-9D85-BA2C1EC53C7F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E36A2B-5807-844B-8A14-CEC40A0B8CBC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190AD73-9D71-9B40-8E02-8678C77ACDCE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Right Triangle 62">
                <a:extLst>
                  <a:ext uri="{FF2B5EF4-FFF2-40B4-BE49-F238E27FC236}">
                    <a16:creationId xmlns:a16="http://schemas.microsoft.com/office/drawing/2014/main" id="{C25DC632-F831-B648-8B9C-859172693E55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463FEAB-B334-C747-9F4D-5FCC7F4FD2B4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9A86E7D-AB89-9045-97EF-5D9F61689895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FEA8D75-9A80-9D4C-93AF-CCB77A431A8D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6789E6C-260D-E145-AB15-89AEB3610962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A2B3F3-136C-9C46-A45E-9F239F283C92}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1E0634A-4A87-EA4C-8096-5B7DACD169C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B4BD53-C6A8-E841-ACEE-76BB55F3401A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2030B0B-E41D-9B44-98EF-E7EC0AECFEE1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132D2F4-70B4-8C44-A83B-986D74015DA9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8BE4998-98EC-6240-9EB9-C0EF343C6FC7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7F8DD46-23B8-F743-AAF7-FDC423D5F432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2A99359-DC31-144D-A7E6-2367C2BB1656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53" name="Picture 5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D61F967-130F-EA4D-B608-A4B20EAE23A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8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39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754" userDrawn="1">
          <p15:clr>
            <a:srgbClr val="FBAE40"/>
          </p15:clr>
        </p15:guide>
        <p15:guide id="10" orient="horz" pos="1117" userDrawn="1">
          <p15:clr>
            <a:srgbClr val="FBAE40"/>
          </p15:clr>
        </p15:guide>
        <p15:guide id="12" orient="horz" pos="3884" userDrawn="1">
          <p15:clr>
            <a:srgbClr val="FBAE40"/>
          </p15:clr>
        </p15:guide>
        <p15:guide id="13" orient="horz" pos="42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196975"/>
            <a:ext cx="3524932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8"/>
            <a:ext cx="3523302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3540" y="1773238"/>
            <a:ext cx="3492560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3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1117" userDrawn="1">
          <p15:clr>
            <a:srgbClr val="FBAE40"/>
          </p15:clr>
        </p15:guide>
        <p15:guide id="12" orient="horz" pos="3888" userDrawn="1">
          <p15:clr>
            <a:srgbClr val="FBAE40"/>
          </p15:clr>
        </p15:guide>
        <p15:guide id="13" orient="horz" pos="754" userDrawn="1">
          <p15:clr>
            <a:srgbClr val="FBAE40"/>
          </p15:clr>
        </p15:guide>
        <p15:guide id="14" pos="2729" userDrawn="1">
          <p15:clr>
            <a:srgbClr val="FBAE40"/>
          </p15:clr>
        </p15:guide>
        <p15:guide id="15" pos="2547" userDrawn="1">
          <p15:clr>
            <a:srgbClr val="FBAE40"/>
          </p15:clr>
        </p15:guide>
        <p15:guide id="16" pos="4951" userDrawn="1">
          <p15:clr>
            <a:srgbClr val="FBAE40"/>
          </p15:clr>
        </p15:guide>
        <p15:guide id="17" pos="515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8"/>
            <a:ext cx="2540528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8200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773238"/>
            <a:ext cx="2553131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773238"/>
            <a:ext cx="2547914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4518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14518" y="1773238"/>
            <a:ext cx="2549800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York University Logo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00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4" orient="horz" pos="1117" userDrawn="1">
          <p15:clr>
            <a:srgbClr val="FBAE40"/>
          </p15:clr>
        </p15:guide>
        <p15:guide id="15" orient="horz" pos="754" userDrawn="1">
          <p15:clr>
            <a:srgbClr val="FBAE40"/>
          </p15:clr>
        </p15:guide>
        <p15:guide id="16" orient="horz" pos="38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CD537F-2C2A-4545-8055-1CA5AAC9921A}"/>
              </a:ext>
            </a:extLst>
          </p:cNvPr>
          <p:cNvGrpSpPr/>
          <p:nvPr userDrawn="1"/>
        </p:nvGrpSpPr>
        <p:grpSpPr>
          <a:xfrm>
            <a:off x="12065000" y="-254000"/>
            <a:ext cx="2405602" cy="3262377"/>
            <a:chOff x="12065000" y="-254000"/>
            <a:chExt cx="2405602" cy="32623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031130-C249-1746-834C-EDC3C8A96FB1}"/>
                </a:ext>
              </a:extLst>
            </p:cNvPr>
            <p:cNvSpPr/>
            <p:nvPr userDrawn="1"/>
          </p:nvSpPr>
          <p:spPr>
            <a:xfrm>
              <a:off x="12236449" y="199077"/>
              <a:ext cx="2000251" cy="28093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C16B82-78DE-8048-B823-C08F79348C86}"/>
                </a:ext>
              </a:extLst>
            </p:cNvPr>
            <p:cNvSpPr/>
            <p:nvPr userDrawn="1"/>
          </p:nvSpPr>
          <p:spPr>
            <a:xfrm>
              <a:off x="12236449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7F562556-E27E-264E-99C0-D1C63D75E375}"/>
                </a:ext>
              </a:extLst>
            </p:cNvPr>
            <p:cNvSpPr/>
            <p:nvPr userDrawn="1"/>
          </p:nvSpPr>
          <p:spPr>
            <a:xfrm flipH="1">
              <a:off x="12065000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08AE33-3367-1343-A4A0-5F83F47BE3EF}"/>
                </a:ext>
              </a:extLst>
            </p:cNvPr>
            <p:cNvSpPr txBox="1"/>
            <p:nvPr userDrawn="1"/>
          </p:nvSpPr>
          <p:spPr>
            <a:xfrm>
              <a:off x="12466110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9B2F54-ABA6-894C-BC43-0C34C2F3316E}"/>
                </a:ext>
              </a:extLst>
            </p:cNvPr>
            <p:cNvSpPr txBox="1"/>
            <p:nvPr userDrawn="1"/>
          </p:nvSpPr>
          <p:spPr>
            <a:xfrm>
              <a:off x="12318220" y="429245"/>
              <a:ext cx="1796791" cy="24436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 Images will fill left to right. 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Right-click on the image. Choose ‘Crop’ from the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menu. Adjust the size &amp; position to your preference. Press ‘esc’ or click outside image area to exit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mode.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your image doesn’t fully fill the box: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Click the arrow beside ‘Crop’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Select ‘Fill’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85F7CEC-08AE-3344-BA91-D2AE197E42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61142" y="1344710"/>
              <a:ext cx="228679" cy="356879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6C73F-8090-0044-8E83-F95C9D9DA8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47433" y="2596811"/>
              <a:ext cx="423169" cy="320454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8F036-9685-8C4F-82BC-3B6F801B6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3186320"/>
            <a:ext cx="2000251" cy="2958448"/>
            <a:chOff x="12236449" y="3360056"/>
            <a:chExt cx="2000251" cy="295844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173A873-10DD-8A4D-9887-2B3DDE038277}"/>
                </a:ext>
              </a:extLst>
            </p:cNvPr>
            <p:cNvSpPr/>
            <p:nvPr userDrawn="1"/>
          </p:nvSpPr>
          <p:spPr>
            <a:xfrm>
              <a:off x="12236449" y="3813133"/>
              <a:ext cx="2000251" cy="25053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AF1BE5-D210-3146-8D96-BEE6EB11EFC8}"/>
                </a:ext>
              </a:extLst>
            </p:cNvPr>
            <p:cNvSpPr/>
            <p:nvPr userDrawn="1"/>
          </p:nvSpPr>
          <p:spPr>
            <a:xfrm>
              <a:off x="12236449" y="3360056"/>
              <a:ext cx="2000251" cy="59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3F170C-277D-954A-ABAA-EDF5AA994B7A}"/>
                </a:ext>
              </a:extLst>
            </p:cNvPr>
            <p:cNvSpPr txBox="1"/>
            <p:nvPr userDrawn="1"/>
          </p:nvSpPr>
          <p:spPr>
            <a:xfrm>
              <a:off x="12466109" y="3417829"/>
              <a:ext cx="1663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HEADSHOTS: CROPPING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F81BD9-B2FB-A74B-A7A3-BFE3CA73B553}"/>
                </a:ext>
              </a:extLst>
            </p:cNvPr>
            <p:cNvSpPr txBox="1"/>
            <p:nvPr userDrawn="1"/>
          </p:nvSpPr>
          <p:spPr>
            <a:xfrm>
              <a:off x="12318220" y="4096342"/>
              <a:ext cx="1693055" cy="1024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When resizing headshots, maintain the same amount of white space around each person. If possible, align the top of each person’s head and adjust them to be the same size.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E39219-D9D2-604C-B964-CE1DE3755DC5}"/>
                </a:ext>
              </a:extLst>
            </p:cNvPr>
            <p:cNvGrpSpPr/>
            <p:nvPr userDrawn="1"/>
          </p:nvGrpSpPr>
          <p:grpSpPr>
            <a:xfrm>
              <a:off x="12455525" y="5714968"/>
              <a:ext cx="1597025" cy="438944"/>
              <a:chOff x="12455525" y="5733256"/>
              <a:chExt cx="1597025" cy="43894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AECD0E-D0DC-B846-AFC7-8EB3FD29148B}"/>
                  </a:ext>
                </a:extLst>
              </p:cNvPr>
              <p:cNvGrpSpPr/>
              <p:nvPr userDrawn="1"/>
            </p:nvGrpSpPr>
            <p:grpSpPr>
              <a:xfrm>
                <a:off x="12518315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5E05C98-E599-DA41-A9D4-C8E65D4054E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F272C75-FC1A-1043-8DC4-B72713FD77B8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9679A78-1706-AA47-819F-89B16333C96F}"/>
                  </a:ext>
                </a:extLst>
              </p:cNvPr>
              <p:cNvGrpSpPr/>
              <p:nvPr userDrawn="1"/>
            </p:nvGrpSpPr>
            <p:grpSpPr>
              <a:xfrm>
                <a:off x="12872679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28F5CF5C-490F-5348-93B5-EDB1B57FDF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D017EFA-8353-634B-9923-771C47807566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124EDD7-5A48-DF48-BC5E-F8C59BC9D076}"/>
                  </a:ext>
                </a:extLst>
              </p:cNvPr>
              <p:cNvGrpSpPr/>
              <p:nvPr userDrawn="1"/>
            </p:nvGrpSpPr>
            <p:grpSpPr>
              <a:xfrm>
                <a:off x="13227043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2FB88DE-8515-3443-9D4E-C0C0F1480B6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3B09CFF-8074-4C4F-9B18-63E3646174FE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672421C-D6EE-0441-97C2-BABC1C35B2B1}"/>
                  </a:ext>
                </a:extLst>
              </p:cNvPr>
              <p:cNvGrpSpPr/>
              <p:nvPr userDrawn="1"/>
            </p:nvGrpSpPr>
            <p:grpSpPr>
              <a:xfrm>
                <a:off x="13581406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3" name="Graphic 82">
                  <a:extLst>
                    <a:ext uri="{FF2B5EF4-FFF2-40B4-BE49-F238E27FC236}">
                      <a16:creationId xmlns:a16="http://schemas.microsoft.com/office/drawing/2014/main" id="{3F529CAD-6F24-6745-91A5-63FEE7BB4FF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1535187-B13A-E64E-A8B4-DA3E6BAB34CB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ADF3EE22-A317-C34E-B1C5-45F13115A0AF}"/>
                  </a:ext>
                </a:extLst>
              </p:cNvPr>
              <p:cNvSpPr/>
              <p:nvPr userDrawn="1"/>
            </p:nvSpPr>
            <p:spPr>
              <a:xfrm>
                <a:off x="12455525" y="5733256"/>
                <a:ext cx="1489075" cy="390525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820A1A98-04BB-B142-BC0C-76CE4F11DB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893800" y="6013450"/>
                <a:ext cx="158750" cy="15875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ABEC2F-3FCB-ED4A-A3AB-89D9DCEDBFF3}"/>
                </a:ext>
              </a:extLst>
            </p:cNvPr>
            <p:cNvGrpSpPr/>
            <p:nvPr userDrawn="1"/>
          </p:nvGrpSpPr>
          <p:grpSpPr>
            <a:xfrm>
              <a:off x="12455525" y="5229987"/>
              <a:ext cx="1597025" cy="431800"/>
              <a:chOff x="12455525" y="5248275"/>
              <a:chExt cx="1597025" cy="431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198A7D5-B941-1346-9E26-41C79270CD1A}"/>
                  </a:ext>
                </a:extLst>
              </p:cNvPr>
              <p:cNvGrpSpPr/>
              <p:nvPr userDrawn="1"/>
            </p:nvGrpSpPr>
            <p:grpSpPr>
              <a:xfrm>
                <a:off x="12518315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7BBD8531-3FAC-C04D-B79F-7B16B2A917F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9045" t="-2291" r="20594" b="49026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05322F6-E29B-3948-AADC-7043106F260E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5E01D8-F5E5-7E4F-9539-65C2911130DF}"/>
                  </a:ext>
                </a:extLst>
              </p:cNvPr>
              <p:cNvGrpSpPr/>
              <p:nvPr userDrawn="1"/>
            </p:nvGrpSpPr>
            <p:grpSpPr>
              <a:xfrm>
                <a:off x="12843992" y="5290124"/>
                <a:ext cx="334126" cy="294851"/>
                <a:chOff x="12489628" y="5394466"/>
                <a:chExt cx="334126" cy="294851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94443BB8-83CA-E640-A68C-79948441AF0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489628" y="5394466"/>
                  <a:ext cx="334126" cy="294851"/>
                </a:xfrm>
                <a:prstGeom prst="rect">
                  <a:avLst/>
                </a:prstGeom>
              </p:spPr>
            </p:pic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0B5F43-28EE-7241-8A12-90831744FACC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FE00A1C-A059-394A-9B71-52DAD00D86E3}"/>
                  </a:ext>
                </a:extLst>
              </p:cNvPr>
              <p:cNvGrpSpPr/>
              <p:nvPr userDrawn="1"/>
            </p:nvGrpSpPr>
            <p:grpSpPr>
              <a:xfrm>
                <a:off x="13194770" y="5302400"/>
                <a:ext cx="334764" cy="283172"/>
                <a:chOff x="12486042" y="5406742"/>
                <a:chExt cx="334764" cy="283172"/>
              </a:xfrm>
            </p:grpSpPr>
            <p:pic>
              <p:nvPicPr>
                <p:cNvPr id="93" name="Graphic 92">
                  <a:extLst>
                    <a:ext uri="{FF2B5EF4-FFF2-40B4-BE49-F238E27FC236}">
                      <a16:creationId xmlns:a16="http://schemas.microsoft.com/office/drawing/2014/main" id="{47FDF333-60E2-4F46-8070-391A9948ECB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9441"/>
                <a:stretch/>
              </p:blipFill>
              <p:spPr>
                <a:xfrm>
                  <a:off x="12486042" y="5447692"/>
                  <a:ext cx="334764" cy="242222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B3085-E7F8-AF48-B9FE-91E73E017EB6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70C983C-AAB1-C242-A881-D852981C1A2D}"/>
                  </a:ext>
                </a:extLst>
              </p:cNvPr>
              <p:cNvGrpSpPr/>
              <p:nvPr userDrawn="1"/>
            </p:nvGrpSpPr>
            <p:grpSpPr>
              <a:xfrm>
                <a:off x="13581406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5A1F7849-60D2-FB42-95FF-D2733BB4ACC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9333" t="-984" r="12772" b="32248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831ED36-DC9A-F148-BF1D-396A2295B413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AE5C59A-E79A-C345-AE89-38388F37C4BA}"/>
                  </a:ext>
                </a:extLst>
              </p:cNvPr>
              <p:cNvSpPr/>
              <p:nvPr userDrawn="1"/>
            </p:nvSpPr>
            <p:spPr>
              <a:xfrm>
                <a:off x="12455525" y="5248275"/>
                <a:ext cx="1489075" cy="39052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96BE36-6A47-5248-A759-56E70A96166E}"/>
                  </a:ext>
                </a:extLst>
              </p:cNvPr>
              <p:cNvGrpSpPr/>
              <p:nvPr userDrawn="1"/>
            </p:nvGrpSpPr>
            <p:grpSpPr>
              <a:xfrm>
                <a:off x="13898562" y="5526087"/>
                <a:ext cx="153988" cy="153988"/>
                <a:chOff x="13949362" y="5565775"/>
                <a:chExt cx="120650" cy="12065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2E049D4-D6D5-604E-9DE0-8C2B8478A2BE}"/>
                    </a:ext>
                  </a:extLst>
                </p:cNvPr>
                <p:cNvSpPr/>
                <p:nvPr userDrawn="1"/>
              </p:nvSpPr>
              <p:spPr>
                <a:xfrm>
                  <a:off x="13955712" y="5572125"/>
                  <a:ext cx="107950" cy="1079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1600"/>
                </a:p>
              </p:txBody>
            </p:sp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4CE49B2D-AF95-0644-A288-2C74EB8DD69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362" y="5565775"/>
                  <a:ext cx="120650" cy="12065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72ED127-4BC0-EB4B-9A56-7F0D38A9A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635F6A5-5BE4-CC42-8EAF-5D27A136987E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D26444B-1D65-E146-B587-93BA7E4BC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4100286"/>
            <a:ext cx="2530185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23114" y="2986560"/>
            <a:ext cx="2570123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23114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23114" y="4100286"/>
            <a:ext cx="2564319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 descr="York University Logo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3" orient="horz" pos="1933" userDrawn="1">
          <p15:clr>
            <a:srgbClr val="FBAE40"/>
          </p15:clr>
        </p15:guide>
        <p15:guide id="14" orient="horz" pos="2505" userDrawn="1">
          <p15:clr>
            <a:srgbClr val="FBAE40"/>
          </p15:clr>
        </p15:guide>
        <p15:guide id="16" orient="horz" pos="38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4045F6F-13D9-5A4A-985C-1AD4041F4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3186320"/>
            <a:ext cx="2000251" cy="2958448"/>
            <a:chOff x="12236449" y="3360056"/>
            <a:chExt cx="2000251" cy="295844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869570-1F20-284F-BBA2-1FD290A0F228}"/>
                </a:ext>
              </a:extLst>
            </p:cNvPr>
            <p:cNvSpPr/>
            <p:nvPr userDrawn="1"/>
          </p:nvSpPr>
          <p:spPr>
            <a:xfrm>
              <a:off x="12236449" y="3813133"/>
              <a:ext cx="2000251" cy="25053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58544E-BC44-BD44-874C-3C06A06FC58D}"/>
                </a:ext>
              </a:extLst>
            </p:cNvPr>
            <p:cNvSpPr/>
            <p:nvPr userDrawn="1"/>
          </p:nvSpPr>
          <p:spPr>
            <a:xfrm>
              <a:off x="12236449" y="3360056"/>
              <a:ext cx="2000251" cy="59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CF4D731-4A70-B64D-BF46-3FFED79DB712}"/>
                </a:ext>
              </a:extLst>
            </p:cNvPr>
            <p:cNvSpPr txBox="1"/>
            <p:nvPr userDrawn="1"/>
          </p:nvSpPr>
          <p:spPr>
            <a:xfrm>
              <a:off x="12466109" y="3417829"/>
              <a:ext cx="1663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HEADSHOTS: CROPPING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C27151-A189-4243-9646-8C2B57D4EF41}"/>
                </a:ext>
              </a:extLst>
            </p:cNvPr>
            <p:cNvSpPr txBox="1"/>
            <p:nvPr userDrawn="1"/>
          </p:nvSpPr>
          <p:spPr>
            <a:xfrm>
              <a:off x="12318220" y="4096342"/>
              <a:ext cx="1693055" cy="1024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When resizing headshots, maintain the same amount of white space around each person. If possible, align the top of each person’s head and adjust them to be the same size.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F918CD6-719D-1646-BE7C-9BBBB6D32A10}"/>
                </a:ext>
              </a:extLst>
            </p:cNvPr>
            <p:cNvGrpSpPr/>
            <p:nvPr userDrawn="1"/>
          </p:nvGrpSpPr>
          <p:grpSpPr>
            <a:xfrm>
              <a:off x="12455525" y="5714968"/>
              <a:ext cx="1597025" cy="438944"/>
              <a:chOff x="12455525" y="5733256"/>
              <a:chExt cx="1597025" cy="43894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9DBE7EEF-8B94-644D-91F4-F0022B5CD894}"/>
                  </a:ext>
                </a:extLst>
              </p:cNvPr>
              <p:cNvGrpSpPr/>
              <p:nvPr userDrawn="1"/>
            </p:nvGrpSpPr>
            <p:grpSpPr>
              <a:xfrm>
                <a:off x="12518315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3E4697DC-66D7-6A4E-9F8B-011E764E88A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A432778-1DE6-B04E-9062-428FEF7B5F9C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4F450D2-C154-194D-8B30-6095B43726D0}"/>
                  </a:ext>
                </a:extLst>
              </p:cNvPr>
              <p:cNvGrpSpPr/>
              <p:nvPr userDrawn="1"/>
            </p:nvGrpSpPr>
            <p:grpSpPr>
              <a:xfrm>
                <a:off x="12872679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06743E87-CCDC-DC4F-9F4F-69BDD797261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FA1BD-3982-7947-85EA-C90055A14695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27585DB-AA11-2C48-A075-28DAF0A85FAA}"/>
                  </a:ext>
                </a:extLst>
              </p:cNvPr>
              <p:cNvGrpSpPr/>
              <p:nvPr userDrawn="1"/>
            </p:nvGrpSpPr>
            <p:grpSpPr>
              <a:xfrm>
                <a:off x="13227043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1B2BBB97-5D28-7B40-8904-4105F5C39DB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8EFA5E71-FF92-DF45-AE9A-BD7892BBB50F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BB83D9A-1B52-B741-8102-EA9FBAEF7B56}"/>
                  </a:ext>
                </a:extLst>
              </p:cNvPr>
              <p:cNvGrpSpPr/>
              <p:nvPr userDrawn="1"/>
            </p:nvGrpSpPr>
            <p:grpSpPr>
              <a:xfrm>
                <a:off x="13581406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944F1BC2-A5FA-6048-94D9-AC9F6077718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0DE7D893-D97C-BD40-853E-01E3B0245832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CECBA6A8-54BB-E544-88C0-7CFBBFC05FE4}"/>
                  </a:ext>
                </a:extLst>
              </p:cNvPr>
              <p:cNvSpPr/>
              <p:nvPr userDrawn="1"/>
            </p:nvSpPr>
            <p:spPr>
              <a:xfrm>
                <a:off x="12455525" y="5733256"/>
                <a:ext cx="1489075" cy="390525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4EB7906A-6EFC-FA4D-9B5E-467A4A4A34B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893800" y="6013450"/>
                <a:ext cx="158750" cy="158750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492F96F-8FFC-2F4B-AAD5-FDBEFE0FA13C}"/>
                </a:ext>
              </a:extLst>
            </p:cNvPr>
            <p:cNvGrpSpPr/>
            <p:nvPr userDrawn="1"/>
          </p:nvGrpSpPr>
          <p:grpSpPr>
            <a:xfrm>
              <a:off x="12455525" y="5229987"/>
              <a:ext cx="1597025" cy="431800"/>
              <a:chOff x="12455525" y="5248275"/>
              <a:chExt cx="1597025" cy="43180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818B4B3-77ED-E04C-9726-BF81640A753A}"/>
                  </a:ext>
                </a:extLst>
              </p:cNvPr>
              <p:cNvGrpSpPr/>
              <p:nvPr userDrawn="1"/>
            </p:nvGrpSpPr>
            <p:grpSpPr>
              <a:xfrm>
                <a:off x="12518315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62" name="Graphic 161">
                  <a:extLst>
                    <a:ext uri="{FF2B5EF4-FFF2-40B4-BE49-F238E27FC236}">
                      <a16:creationId xmlns:a16="http://schemas.microsoft.com/office/drawing/2014/main" id="{D50ACC86-1EE3-404A-AD4A-518C9D628FF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9045" t="-2291" r="20594" b="49026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9094C92C-D87B-964C-93EC-CF28FE742757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5E6F33-6EBE-174B-BB1B-3F626D315F6D}"/>
                  </a:ext>
                </a:extLst>
              </p:cNvPr>
              <p:cNvGrpSpPr/>
              <p:nvPr userDrawn="1"/>
            </p:nvGrpSpPr>
            <p:grpSpPr>
              <a:xfrm>
                <a:off x="12843992" y="5290124"/>
                <a:ext cx="334126" cy="294851"/>
                <a:chOff x="12489628" y="5394466"/>
                <a:chExt cx="334126" cy="294851"/>
              </a:xfrm>
            </p:grpSpPr>
            <p:pic>
              <p:nvPicPr>
                <p:cNvPr id="160" name="Graphic 159">
                  <a:extLst>
                    <a:ext uri="{FF2B5EF4-FFF2-40B4-BE49-F238E27FC236}">
                      <a16:creationId xmlns:a16="http://schemas.microsoft.com/office/drawing/2014/main" id="{C9C71DB5-1AC7-B940-B74D-A6DA5AE8672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489628" y="5394466"/>
                  <a:ext cx="334126" cy="294851"/>
                </a:xfrm>
                <a:prstGeom prst="rect">
                  <a:avLst/>
                </a:prstGeom>
              </p:spPr>
            </p:pic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259B0B2-A7FD-C44A-837D-7A6E3A967FB5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D8A11DD-CFE0-1A4B-8235-1A1EC1F642D7}"/>
                  </a:ext>
                </a:extLst>
              </p:cNvPr>
              <p:cNvGrpSpPr/>
              <p:nvPr userDrawn="1"/>
            </p:nvGrpSpPr>
            <p:grpSpPr>
              <a:xfrm>
                <a:off x="13194770" y="5302400"/>
                <a:ext cx="334764" cy="283172"/>
                <a:chOff x="12486042" y="5406742"/>
                <a:chExt cx="334764" cy="283172"/>
              </a:xfrm>
            </p:grpSpPr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14C901B2-FB86-724A-B844-E00FDE152EF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9441"/>
                <a:stretch/>
              </p:blipFill>
              <p:spPr>
                <a:xfrm>
                  <a:off x="12486042" y="5447692"/>
                  <a:ext cx="334764" cy="242222"/>
                </a:xfrm>
                <a:prstGeom prst="rect">
                  <a:avLst/>
                </a:prstGeom>
              </p:spPr>
            </p:pic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9849945-381C-064D-8F0A-13F531142601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A625E7A-99F8-7644-ABDF-ED8D7C10779B}"/>
                  </a:ext>
                </a:extLst>
              </p:cNvPr>
              <p:cNvGrpSpPr/>
              <p:nvPr userDrawn="1"/>
            </p:nvGrpSpPr>
            <p:grpSpPr>
              <a:xfrm>
                <a:off x="13581406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021B87C9-26FA-8944-B789-3AE987C0615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9333" t="-984" r="12772" b="32248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4FDCCA8D-CED3-C942-8513-4B85E8255750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4483E3E8-23BF-9742-9D43-740A52C0E5CE}"/>
                  </a:ext>
                </a:extLst>
              </p:cNvPr>
              <p:cNvSpPr/>
              <p:nvPr userDrawn="1"/>
            </p:nvSpPr>
            <p:spPr>
              <a:xfrm>
                <a:off x="12455525" y="5248275"/>
                <a:ext cx="1489075" cy="39052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2B899EE-A633-DA49-86D1-A136BF20CF03}"/>
                  </a:ext>
                </a:extLst>
              </p:cNvPr>
              <p:cNvGrpSpPr/>
              <p:nvPr userDrawn="1"/>
            </p:nvGrpSpPr>
            <p:grpSpPr>
              <a:xfrm>
                <a:off x="13898562" y="5526087"/>
                <a:ext cx="153988" cy="153988"/>
                <a:chOff x="13949362" y="5565775"/>
                <a:chExt cx="120650" cy="120650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EE6354F-E8CE-A546-B682-0116A3C51B35}"/>
                    </a:ext>
                  </a:extLst>
                </p:cNvPr>
                <p:cNvSpPr/>
                <p:nvPr userDrawn="1"/>
              </p:nvSpPr>
              <p:spPr>
                <a:xfrm>
                  <a:off x="13955712" y="5572125"/>
                  <a:ext cx="107950" cy="1079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1600"/>
                </a:p>
              </p:txBody>
            </p:sp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4D81D274-AD4C-C64F-8C51-B4D1BD55B8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362" y="5565775"/>
                  <a:ext cx="120650" cy="12065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4A02773-01CC-D64B-B9AC-A6930FCF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65000" y="-254000"/>
            <a:ext cx="2405602" cy="3262377"/>
            <a:chOff x="12065000" y="-254000"/>
            <a:chExt cx="2405602" cy="326237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BE2975E-BFCC-B04B-A3C4-22F8CC4D73C5}"/>
                </a:ext>
              </a:extLst>
            </p:cNvPr>
            <p:cNvSpPr/>
            <p:nvPr userDrawn="1"/>
          </p:nvSpPr>
          <p:spPr>
            <a:xfrm>
              <a:off x="12236449" y="199077"/>
              <a:ext cx="2000251" cy="28093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F7EEFE5-0536-EB4D-82E7-7499D4C1B436}"/>
                </a:ext>
              </a:extLst>
            </p:cNvPr>
            <p:cNvSpPr/>
            <p:nvPr userDrawn="1"/>
          </p:nvSpPr>
          <p:spPr>
            <a:xfrm>
              <a:off x="12236449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Right Triangle 99">
              <a:extLst>
                <a:ext uri="{FF2B5EF4-FFF2-40B4-BE49-F238E27FC236}">
                  <a16:creationId xmlns:a16="http://schemas.microsoft.com/office/drawing/2014/main" id="{BB6A6CD0-31A2-E24E-BCBE-5527273729D7}"/>
                </a:ext>
              </a:extLst>
            </p:cNvPr>
            <p:cNvSpPr/>
            <p:nvPr userDrawn="1"/>
          </p:nvSpPr>
          <p:spPr>
            <a:xfrm flipH="1">
              <a:off x="12065000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153E950-D6F3-FC47-A9A1-E573C11C3EB0}"/>
                </a:ext>
              </a:extLst>
            </p:cNvPr>
            <p:cNvSpPr txBox="1"/>
            <p:nvPr userDrawn="1"/>
          </p:nvSpPr>
          <p:spPr>
            <a:xfrm>
              <a:off x="12466110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3BE3E69-AD14-A24B-96EF-714EA6F1A7B7}"/>
                </a:ext>
              </a:extLst>
            </p:cNvPr>
            <p:cNvSpPr txBox="1"/>
            <p:nvPr userDrawn="1"/>
          </p:nvSpPr>
          <p:spPr>
            <a:xfrm>
              <a:off x="12318220" y="429245"/>
              <a:ext cx="1796791" cy="24436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 Images will fill left to right. 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Right-click on the image. Choose ‘Crop’ from the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menu. Adjust the size &amp; position to your preference. Press ‘esc’ or click outside image area to exit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mode.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your image doesn’t fully fill the box: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Click the arrow beside ‘Crop’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Select ‘Fill’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30612A7-4561-2D4C-AFC7-1C44F6A7E5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61142" y="1344710"/>
              <a:ext cx="228679" cy="356879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41B8593-D052-6248-AAD7-A60142A453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47433" y="2596811"/>
              <a:ext cx="423169" cy="320454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AECDF4-070C-B84E-B79D-44DA0BB4C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B3F16A9-707D-084E-B842-A7BF1754DC4B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BDB8535-F2F4-174C-A07C-97E7AB7C25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9" name="Picture 88" descr="York University Logo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1323" userDrawn="1">
          <p15:clr>
            <a:srgbClr val="FBAE40"/>
          </p15:clr>
        </p15:guide>
        <p15:guide id="5" pos="1524" userDrawn="1">
          <p15:clr>
            <a:srgbClr val="FBAE40"/>
          </p15:clr>
        </p15:guide>
        <p15:guide id="6" pos="2525" userDrawn="1">
          <p15:clr>
            <a:srgbClr val="FBAE40"/>
          </p15:clr>
        </p15:guide>
        <p15:guide id="7" pos="2732" userDrawn="1">
          <p15:clr>
            <a:srgbClr val="FBAE40"/>
          </p15:clr>
        </p15:guide>
        <p15:guide id="8" pos="3739" userDrawn="1">
          <p15:clr>
            <a:srgbClr val="FBAE40"/>
          </p15:clr>
        </p15:guide>
        <p15:guide id="9" pos="3940" userDrawn="1">
          <p15:clr>
            <a:srgbClr val="FBAE40"/>
          </p15:clr>
        </p15:guide>
        <p15:guide id="10" pos="4947" userDrawn="1">
          <p15:clr>
            <a:srgbClr val="FBAE40"/>
          </p15:clr>
        </p15:guide>
        <p15:guide id="11" pos="5148" userDrawn="1">
          <p15:clr>
            <a:srgbClr val="FBAE40"/>
          </p15:clr>
        </p15:guide>
        <p15:guide id="12" pos="6155" userDrawn="1">
          <p15:clr>
            <a:srgbClr val="FBAE40"/>
          </p15:clr>
        </p15:guide>
        <p15:guide id="13" pos="6356" userDrawn="1">
          <p15:clr>
            <a:srgbClr val="FBAE40"/>
          </p15:clr>
        </p15:guide>
        <p15:guide id="14" pos="7363" userDrawn="1">
          <p15:clr>
            <a:srgbClr val="FBAE40"/>
          </p15:clr>
        </p15:guide>
        <p15:guide id="17" orient="horz" pos="1933" userDrawn="1">
          <p15:clr>
            <a:srgbClr val="FBAE40"/>
          </p15:clr>
        </p15:guide>
        <p15:guide id="18" orient="horz" pos="2505" userDrawn="1">
          <p15:clr>
            <a:srgbClr val="FBAE40"/>
          </p15:clr>
        </p15:guide>
        <p15:guide id="20" orient="horz" pos="38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ork University Logo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B4CAAB5D-0925-2346-BEC1-0B343C0163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464425" y="3796153"/>
            <a:ext cx="4212195" cy="23696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2" y="1197263"/>
            <a:ext cx="4211638" cy="237721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83814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3683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Styl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514207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Reverse Sty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lid RED Background">
            <a:extLst>
              <a:ext uri="{FF2B5EF4-FFF2-40B4-BE49-F238E27FC236}">
                <a16:creationId xmlns:a16="http://schemas.microsoft.com/office/drawing/2014/main" id="{C6E92374-9A2A-7340-9A77-6FC6D93B4B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6" orient="horz" pos="4320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9" name="Picture 8" descr="York University Logo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8" orient="horz" pos="38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2F386F9E-0351-A244-86B4-187CD1904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91AC152-ACFF-9440-8359-A23A141728B0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CCD7EE7-FBA7-0742-83D5-DB1438166ADA}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6E6FAC1-565A-4345-B9D8-5E4B9BE8432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AFB5B04-540A-4E45-BBA0-025C7621B3B6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8F5D376-4743-7C42-A4C1-85048EB271FF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A10C77A-7716-E54A-B71B-65D64BC0E7AE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ight Triangle 87">
                <a:extLst>
                  <a:ext uri="{FF2B5EF4-FFF2-40B4-BE49-F238E27FC236}">
                    <a16:creationId xmlns:a16="http://schemas.microsoft.com/office/drawing/2014/main" id="{4EF1D256-242B-4D4F-8A93-B9D7F7E4CB89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DC8405-4389-B34B-B083-63465468A6BB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B1BE78A-6AE4-344B-88B8-5CFA621650BA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2EEB2D-003A-C044-B2BF-0603E253B481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8E19EB7-DBEF-2F4C-A3C9-BE2D2907884F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IBM Plex Sans" panose="020B0503050203000203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92FEE31-9402-3641-8E13-A1DC09FFF216}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43048D5-A7A2-8D41-BF60-AA36EF7D553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A09D0C0-E76A-FE4E-89D3-B4C1E4D9F2B8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D643199-832B-4E45-BC80-3D20C1502357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F34D033-1819-4A4E-A421-29286A39B8E4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24543DC-6DB0-D74D-8680-6B9EC0BFAC9E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6E36498-BB5A-094F-9813-895D4144F98D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0AB33B9-1B32-3B48-8B27-F90679BA840E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78" name="Picture 7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202A2E7-09D5-8B49-AACE-4354C4E4996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5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pos="350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York University Logo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240" name="Picture Placeholder 5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51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51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51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51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51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51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51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51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51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51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5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51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1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1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1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1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1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1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1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1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1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51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51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51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51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51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51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51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51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5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51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51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51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51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51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51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51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51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51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5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51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51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51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51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51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51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51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51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51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5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51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51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51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51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51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51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3" name="Picture Placeholder 51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51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51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5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51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51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9" name="Picture Placeholder 51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51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51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1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51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51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3" name="Picture Placeholder 51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14" pos="7363" userDrawn="1">
          <p15:clr>
            <a:srgbClr val="FBAE40"/>
          </p15:clr>
        </p15:guide>
        <p15:guide id="20" orient="horz" pos="3888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7" orient="horz" pos="300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4996675-1CA6-5B4C-95CC-C958A36E4AEA}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D18AE4-4FE2-BA4B-BE2C-79298D8F7DF7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418B17-B6D9-C948-A4CA-39BA0BF2AAD0}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0A8CA0-0DA8-C649-93CF-7EE9AE0581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51661F-2C3A-8E43-9EF6-278867F13B7E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09E6200-3B4D-B945-B27E-F0F91A456CEC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90FF5DD-1834-A44E-A2E2-EF8D09964715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5" name="Right Triangle 94">
                <a:extLst>
                  <a:ext uri="{FF2B5EF4-FFF2-40B4-BE49-F238E27FC236}">
                    <a16:creationId xmlns:a16="http://schemas.microsoft.com/office/drawing/2014/main" id="{97D90916-53A2-5145-BB6D-F7C0A118CA7D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6AB4E01-41FE-054C-B4F1-43AAFC89A949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59FA107-1773-164A-9967-2A541775DF5F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B90258-5776-FC4D-A656-A223C9C821DB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76D3EA6-AA03-A84E-AAC1-BA88F9049FB0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IBM Plex Sans" panose="020B0503050203000203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431D4-31A9-8542-905F-B452EA7B2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E2F0FC3-5AA8-1F44-AB86-0D37542D9CF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EA36200-0A37-7245-9185-9E629ED69999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412A0CE-A92D-DF42-B87F-D64BCEC5A094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DFBAC4-3E5A-844D-9FF0-3A6546D2BBCA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C61A75C-74F2-B24E-ADFA-6B76D9607CF7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29D18AE-93B8-0348-8C35-9693A151B1BC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E14E0F2-0CC8-4943-BDEE-BAF3A3945AA3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85" name="Picture 8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C6B5C1E-F6E3-8A41-A345-E6115B5A4BA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pos="35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5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30" y="1443600"/>
            <a:ext cx="11471604" cy="5059585"/>
          </a:xfr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</a:extLst>
          </p:cNvPr>
          <p:cNvCxnSpPr>
            <a:cxnSpLocks/>
          </p:cNvCxnSpPr>
          <p:nvPr userDrawn="1"/>
        </p:nvCxnSpPr>
        <p:spPr>
          <a:xfrm>
            <a:off x="694023" y="5586047"/>
            <a:ext cx="47052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E0C7251-CD37-454F-9097-5A53D2472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36449" y="199076"/>
            <a:ext cx="2000251" cy="45035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B3B9C6-6CD9-D946-B1D5-9EF28153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2621005"/>
            <a:ext cx="1797275" cy="1208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If the gradient is too dark for your photo, click the gradient (be sure your cursor is not in the text box). The gradient stops will appear in the right-hand panel. Adjust stops to your preference.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E390240-9847-7A43-BCA8-8C0F50915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20676" y="3926381"/>
            <a:ext cx="1369060" cy="571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A3EEEC6-4401-1743-AAC6-68892666C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15734D-3D4F-794C-B7BE-A3B9327C002E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86D0E82-123E-B545-9DF7-622DBE8A2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388E1658-E3F5-EB45-A3B5-B82A50EE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36449" y="-254000"/>
            <a:ext cx="2000251" cy="490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8510B44-9E89-044B-95E4-414B7C38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2065000" y="-254000"/>
            <a:ext cx="174111" cy="2163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6FEADA-EC5A-3740-B89D-7ADE2FA19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466110" y="-163571"/>
            <a:ext cx="121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rPr>
              <a:t>SLIDE</a:t>
            </a:r>
            <a:r>
              <a:rPr lang="en-US" sz="1400" b="0" i="0" baseline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rPr>
              <a:t> TIPS</a:t>
            </a:r>
            <a:endParaRPr lang="en-US" sz="1400" b="0" i="0">
              <a:solidFill>
                <a:schemeClr val="bg1"/>
              </a:solidFill>
              <a:latin typeface="IBM Plex Sans Medium" panose="020B0503050203000203" pitchFamily="34" charset="0"/>
              <a:ea typeface="Roboto" charset="0"/>
              <a:cs typeface="Roboto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8EF550-E9C7-B541-AD3A-730CDCCB5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18220" y="402836"/>
            <a:ext cx="1854980" cy="227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</a:rPr>
              <a:t>To place your own photo, use Master slides like “Title Style 1” to create from scratch.</a:t>
            </a:r>
          </a:p>
          <a:p>
            <a:pPr marL="96838" indent="-96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You may also delete</a:t>
            </a:r>
            <a:b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existing photos to reveal the placeholder beneath. Then t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 add a photo, drag a photo onto the slide or click the icon in the placeholder to browse for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your image.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 Send to back”.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126B4E-8341-F94A-867E-3248EFD26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7133" y="4775327"/>
            <a:ext cx="2011532" cy="985422"/>
            <a:chOff x="12272640" y="6571606"/>
            <a:chExt cx="1538402" cy="98542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86FC8C6-6A82-2C4E-B4D7-FC2BD26DADDD}"/>
                </a:ext>
              </a:extLst>
            </p:cNvPr>
            <p:cNvSpPr/>
            <p:nvPr userDrawn="1"/>
          </p:nvSpPr>
          <p:spPr>
            <a:xfrm>
              <a:off x="12272640" y="6571606"/>
              <a:ext cx="1538402" cy="9854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IBM Plex Sans" panose="020B050305020300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629F7-7A9C-9A44-B02C-71D0D5CBD2DC}"/>
                </a:ext>
              </a:extLst>
            </p:cNvPr>
            <p:cNvSpPr txBox="1"/>
            <p:nvPr userDrawn="1"/>
          </p:nvSpPr>
          <p:spPr>
            <a:xfrm>
              <a:off x="12425440" y="7002160"/>
              <a:ext cx="11615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spAutoFit/>
            </a:bodyPr>
            <a:lstStyle/>
            <a:p>
              <a:pPr algn="l"/>
              <a:r>
                <a:rPr lang="en-US" sz="1000">
                  <a:solidFill>
                    <a:schemeClr val="accent2"/>
                  </a:solidFill>
                  <a:latin typeface="IBM Plex Sans" panose="020B0503050203000203" pitchFamily="34" charset="0"/>
                  <a:ea typeface="Arial" charset="0"/>
                  <a:cs typeface="Arial" charset="0"/>
                </a:rPr>
                <a:t>Access programmed text formats by using the ‘Indent More’ button.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2CC3522-7234-7843-BB65-0F5570211E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426082" y="6665739"/>
              <a:ext cx="196784" cy="22898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AF4B8E-40E1-D34B-B754-D39A5335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5846397"/>
            <a:ext cx="2147063" cy="2485366"/>
            <a:chOff x="12287249" y="1112812"/>
            <a:chExt cx="2147063" cy="308684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5B08DC7-4FAB-4C4E-BCD0-84A9F6A2630F}"/>
                </a:ext>
              </a:extLst>
            </p:cNvPr>
            <p:cNvSpPr/>
            <p:nvPr userDrawn="1"/>
          </p:nvSpPr>
          <p:spPr>
            <a:xfrm>
              <a:off x="12287249" y="1565888"/>
              <a:ext cx="2000251" cy="26337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F955E2-7AEC-3349-BDB7-6F41362F2FE1}"/>
                </a:ext>
              </a:extLst>
            </p:cNvPr>
            <p:cNvSpPr/>
            <p:nvPr userDrawn="1"/>
          </p:nvSpPr>
          <p:spPr>
            <a:xfrm>
              <a:off x="12287249" y="1112812"/>
              <a:ext cx="2000251" cy="490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005B94-8246-F548-8FDE-453C27212A8D}"/>
                </a:ext>
              </a:extLst>
            </p:cNvPr>
            <p:cNvSpPr txBox="1"/>
            <p:nvPr userDrawn="1"/>
          </p:nvSpPr>
          <p:spPr>
            <a:xfrm>
              <a:off x="12516910" y="1189721"/>
              <a:ext cx="1917402" cy="38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GUIDELINES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16A304-EA78-C348-B1FC-9F5EC649EE88}"/>
                </a:ext>
              </a:extLst>
            </p:cNvPr>
            <p:cNvSpPr txBox="1"/>
            <p:nvPr userDrawn="1"/>
          </p:nvSpPr>
          <p:spPr>
            <a:xfrm>
              <a:off x="12369020" y="1842802"/>
              <a:ext cx="1797275" cy="21058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Each layout has its own custom gridlines to help build your slides. Keep content within the guides and do not go past them.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make guides visible right-click your slide &gt; Grids &amp; Guides &gt; Ensure ‘Guides’ is checked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3CF0250C-B7D9-3146-A826-407B5DE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0795" y="7956885"/>
            <a:ext cx="1365354" cy="10638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6713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462FD6-DA7F-E841-80C1-0DC1593E8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8845" y="-254000"/>
            <a:ext cx="2177691" cy="2304743"/>
            <a:chOff x="12287249" y="0"/>
            <a:chExt cx="2177691" cy="23047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94468-A2BB-F441-AD0D-A90037823960}"/>
                </a:ext>
              </a:extLst>
            </p:cNvPr>
            <p:cNvSpPr/>
            <p:nvPr userDrawn="1"/>
          </p:nvSpPr>
          <p:spPr>
            <a:xfrm>
              <a:off x="12287249" y="453077"/>
              <a:ext cx="2000251" cy="18516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74113C-DF41-4B41-808A-0065015BB352}"/>
                </a:ext>
              </a:extLst>
            </p:cNvPr>
            <p:cNvSpPr/>
            <p:nvPr userDrawn="1"/>
          </p:nvSpPr>
          <p:spPr>
            <a:xfrm>
              <a:off x="12287249" y="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61F99654-2C4D-BE4A-B0BE-3BFEFB1995E9}"/>
                </a:ext>
              </a:extLst>
            </p:cNvPr>
            <p:cNvSpPr/>
            <p:nvPr userDrawn="1"/>
          </p:nvSpPr>
          <p:spPr>
            <a:xfrm>
              <a:off x="14290829" y="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8FF7-D256-FC4B-A9F8-77042FCED6E6}"/>
                </a:ext>
              </a:extLst>
            </p:cNvPr>
            <p:cNvSpPr txBox="1"/>
            <p:nvPr userDrawn="1"/>
          </p:nvSpPr>
          <p:spPr>
            <a:xfrm>
              <a:off x="12516910" y="90429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10034E-E1F7-6547-BF42-50ED98B718BD}"/>
                </a:ext>
              </a:extLst>
            </p:cNvPr>
            <p:cNvSpPr txBox="1"/>
            <p:nvPr userDrawn="1"/>
          </p:nvSpPr>
          <p:spPr>
            <a:xfrm>
              <a:off x="12369020" y="725950"/>
              <a:ext cx="1797275" cy="13605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  <a:endPara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FAC432-66BF-9E40-9581-4AA35B2AE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18657" y="-1023543"/>
            <a:ext cx="2318657" cy="584775"/>
            <a:chOff x="12192000" y="-947343"/>
            <a:chExt cx="2318657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ED565F-760D-2A4D-84E6-C9C27DD1F6C9}"/>
                </a:ext>
              </a:extLst>
            </p:cNvPr>
            <p:cNvSpPr txBox="1"/>
            <p:nvPr userDrawn="1"/>
          </p:nvSpPr>
          <p:spPr>
            <a:xfrm>
              <a:off x="12192000" y="-947343"/>
              <a:ext cx="20574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5563FD-F5DA-E14E-82A7-0355410309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182271" y="-874778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00555"/>
            <a:ext cx="5133721" cy="5646471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pic>
        <p:nvPicPr>
          <p:cNvPr id="19" name="Picture 18" descr="York University Logo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04B78-677A-6B46-914C-0B0515F95B2D}"/>
              </a:ext>
            </a:extLst>
          </p:cNvPr>
          <p:cNvSpPr/>
          <p:nvPr userDrawn="1"/>
        </p:nvSpPr>
        <p:spPr>
          <a:xfrm rot="5400000">
            <a:off x="2991208" y="3814165"/>
            <a:ext cx="175565" cy="59121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Drop photo here</a:t>
            </a:r>
            <a:br>
              <a:rPr lang="en-US"/>
            </a:br>
            <a:r>
              <a:rPr lang="en-US"/>
              <a:t>to add background photo</a:t>
            </a:r>
          </a:p>
        </p:txBody>
      </p:sp>
    </p:spTree>
    <p:extLst>
      <p:ext uri="{BB962C8B-B14F-4D97-AF65-F5344CB8AC3E}">
        <p14:creationId xmlns:p14="http://schemas.microsoft.com/office/powerpoint/2010/main" val="259175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7" orient="horz" pos="323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1 - Thicke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83714"/>
          </a:xfr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 hidden="1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 </a:t>
            </a:r>
          </a:p>
          <a:p>
            <a:r>
              <a:rPr lang="en-US" dirty="0"/>
              <a:t>This layout works best</a:t>
            </a:r>
            <a:br>
              <a:rPr lang="en-US" dirty="0"/>
            </a:br>
            <a:r>
              <a:rPr lang="en-US" dirty="0"/>
              <a:t>with dark photos.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6912" y="1432558"/>
            <a:ext cx="4659087" cy="3983715"/>
          </a:xfr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20242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2 - Thi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5C9CA-D96A-1849-B7FE-BD95C3C81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655178"/>
            <a:chOff x="12087188" y="-254000"/>
            <a:chExt cx="2167267" cy="46551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11E215-87B6-984C-8BFD-4FCD677A158A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2021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F8C5AC-89CA-C846-9CED-D11C62FE8E1E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552457E2-D461-BA4B-A211-40B35D8B8CC5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80C2DD-052A-2F4F-A501-1FE2CF95DD7E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240F4-AA30-CA45-BAF5-6F2E199D5CDA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3034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If the gradient is too dark for your photo, click the gradient (be sure your cursor is not in the text box). The gradient stops will appear in the right-hand panel. Adjust stops to your preference.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EBAD05-0A27-F141-8F86-F6E4245630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20676" y="3588842"/>
              <a:ext cx="1369060" cy="571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Drop photo here to add</a:t>
            </a:r>
            <a:br>
              <a:rPr lang="en-US"/>
            </a:br>
            <a:r>
              <a:rPr lang="en-US"/>
              <a:t>background photo.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F65664-0508-004A-B25A-16A5C8EB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5D9F76-FD2A-324F-B420-284508869BE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6F0F22-650E-2047-8A1C-BD89AB85E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888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3 - Th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576C4F-62D2-A649-89CC-B5F477AF2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655178"/>
            <a:chOff x="12087188" y="-254000"/>
            <a:chExt cx="2167267" cy="46551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32313F-BB60-6541-AA5A-1433E1436693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2021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69ECF7-1513-C847-A7B4-EAF4D568CACF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81CDDA92-D6E0-8644-9E0A-C6E22C3E3646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DA2F76-FD30-B54E-A079-2A32C9E74F7D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D415A-E36D-0547-98ED-6475692A59BB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3034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If the gradient is too dark for your photo, click the gradient (be sure your cursor is not in the text box). The gradient stops will appear in the right-hand panel. Adjust stops to your preference.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560C23-3BAD-904B-AEB4-F0C7053D5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20676" y="3588842"/>
              <a:ext cx="1369060" cy="571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BA55DB-C16C-8C40-8F00-93A352900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EACC10-B9DA-A44B-9760-F8AEF2BC368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E38E325-939A-2F47-99E2-F015D729A7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</p:spTree>
    <p:extLst>
      <p:ext uri="{BB962C8B-B14F-4D97-AF65-F5344CB8AC3E}">
        <p14:creationId xmlns:p14="http://schemas.microsoft.com/office/powerpoint/2010/main" val="4119385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 userDrawn="1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53D2C-6994-1A4B-B186-EB08A79B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41402"/>
            <a:ext cx="1116124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22706-D16B-A443-80FC-CC2BD4601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380" y="1268413"/>
            <a:ext cx="11188940" cy="4897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is this main paragraph style</a:t>
            </a:r>
          </a:p>
          <a:p>
            <a:pPr lvl="1"/>
            <a:r>
              <a:rPr lang="en-US" dirty="0"/>
              <a:t>Second level is this arrow bullet style</a:t>
            </a:r>
          </a:p>
          <a:p>
            <a:pPr lvl="2"/>
            <a:r>
              <a:rPr lang="en-US" dirty="0"/>
              <a:t>Third level is this red heading style</a:t>
            </a:r>
          </a:p>
          <a:p>
            <a:pPr lvl="3"/>
            <a:r>
              <a:rPr lang="en-US" dirty="0"/>
              <a:t>Fourth level is this RED HEADING style</a:t>
            </a:r>
          </a:p>
          <a:p>
            <a:pPr lvl="4"/>
            <a:r>
              <a:rPr lang="en-US" dirty="0"/>
              <a:t>Fifth level is this bold paragraph style.</a:t>
            </a:r>
          </a:p>
          <a:p>
            <a:pPr lvl="5"/>
            <a:r>
              <a:rPr lang="en-US" dirty="0"/>
              <a:t>Sixth level is this italicized paragraph style. Use this for quote names or photo descriptions.</a:t>
            </a:r>
          </a:p>
          <a:p>
            <a:pPr lvl="6"/>
            <a:r>
              <a:rPr lang="en-US" dirty="0"/>
              <a:t>Seventh level is this dark, smaller font style. Use this as a photo overlay caption. See asset slide for more.</a:t>
            </a:r>
          </a:p>
          <a:p>
            <a:pPr lvl="7"/>
            <a:r>
              <a:rPr lang="en-US" dirty="0"/>
              <a:t>Eighth level is IBM Plex Serif. Use this for bolded items within quoted text.</a:t>
            </a:r>
          </a:p>
          <a:p>
            <a:pPr lvl="8"/>
            <a:r>
              <a:rPr lang="en-US" dirty="0"/>
              <a:t>Ninth level is IBM Plex Serif Extra Light. Use this for quoted text.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A7BF-D5D1-0B4B-80C6-18963FA52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4465" y="6304235"/>
            <a:ext cx="9599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 err="1"/>
              <a:t>YorkU</a:t>
            </a:r>
            <a:r>
              <a:rPr lang="en-US" dirty="0"/>
              <a:t> PowerPoint Template Instructions and Resources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ABA29-9870-8F4F-AA47-A88FCC3E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380" y="6304235"/>
            <a:ext cx="4182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IBM Plex Sans Light" panose="020B0403050203000203" pitchFamily="34" charset="0"/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7" r:id="rId2"/>
    <p:sldLayoutId id="2147483680" r:id="rId3"/>
    <p:sldLayoutId id="2147483666" r:id="rId4"/>
    <p:sldLayoutId id="2147483681" r:id="rId5"/>
    <p:sldLayoutId id="2147483673" r:id="rId6"/>
    <p:sldLayoutId id="2147483657" r:id="rId7"/>
    <p:sldLayoutId id="2147483682" r:id="rId8"/>
    <p:sldLayoutId id="2147483676" r:id="rId9"/>
    <p:sldLayoutId id="2147483661" r:id="rId10"/>
    <p:sldLayoutId id="2147483663" r:id="rId11"/>
    <p:sldLayoutId id="2147483660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58" r:id="rId18"/>
    <p:sldLayoutId id="2147483674" r:id="rId19"/>
    <p:sldLayoutId id="2147483659" r:id="rId20"/>
    <p:sldLayoutId id="2147483664" r:id="rId21"/>
    <p:sldLayoutId id="2147483662" r:id="rId22"/>
    <p:sldLayoutId id="2147483665" r:id="rId23"/>
    <p:sldLayoutId id="2147483670" r:id="rId24"/>
    <p:sldLayoutId id="2147483679" r:id="rId25"/>
    <p:sldLayoutId id="2147483684" r:id="rId26"/>
    <p:sldLayoutId id="2147483678" r:id="rId27"/>
    <p:sldLayoutId id="2147483650" r:id="rId28"/>
    <p:sldLayoutId id="2147483654" r:id="rId29"/>
    <p:sldLayoutId id="2147483683" r:id="rId30"/>
    <p:sldLayoutId id="2147483655" r:id="rId3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IBM Plex Sans SemiBold" panose="020B0503050203000203" pitchFamily="34" charset="0"/>
          <a:ea typeface="Roboto Thin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3"/>
        </a:buBlip>
        <a:tabLst/>
        <a:defRPr sz="16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2pPr>
      <a:lvl3pPr marL="429750" indent="-2137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 cap="none" spc="30" baseline="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1" i="0" kern="1200" cap="all" baseline="0">
          <a:solidFill>
            <a:schemeClr val="accent1"/>
          </a:solidFill>
          <a:latin typeface="IBM Plex Sans SemiBold" panose="020B0503050203000203" pitchFamily="34" charset="0"/>
          <a:ea typeface="Roboto Thin" pitchFamily="2" charset="0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1" i="0" kern="1200">
          <a:solidFill>
            <a:schemeClr val="tx1">
              <a:lumMod val="85000"/>
              <a:lumOff val="15000"/>
            </a:schemeClr>
          </a:solidFill>
          <a:latin typeface="IBM Plex Sans SemiBold" panose="020B0503050203000203" pitchFamily="34" charset="0"/>
          <a:ea typeface="Roboto Thin" pitchFamily="2" charset="0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0" i="1" kern="1200">
          <a:solidFill>
            <a:schemeClr val="tx1">
              <a:lumMod val="85000"/>
              <a:lumOff val="15000"/>
            </a:schemeClr>
          </a:solidFill>
          <a:latin typeface="IBM Plex Sans ExtraLight" panose="020B0303050203000203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1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0" i="0" kern="1200">
          <a:solidFill>
            <a:schemeClr val="tx1">
              <a:lumMod val="85000"/>
              <a:lumOff val="15000"/>
            </a:schemeClr>
          </a:solidFill>
          <a:latin typeface="IBM Plex Serif Medium" panose="02060503050406000203" pitchFamily="18" charset="77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500" b="0" i="0" kern="1200">
          <a:solidFill>
            <a:schemeClr val="tx1">
              <a:lumMod val="85000"/>
              <a:lumOff val="15000"/>
            </a:schemeClr>
          </a:solidFill>
          <a:latin typeface="IBM Plex Serif ExtraLight" panose="02060303050406000203" pitchFamily="18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2FCFF-155C-9D43-AE65-1AA98D7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76" y="1507586"/>
            <a:ext cx="4578192" cy="2013151"/>
          </a:xfrm>
        </p:spPr>
        <p:txBody>
          <a:bodyPr/>
          <a:lstStyle/>
          <a:p>
            <a:r>
              <a:rPr lang="en-US" sz="2800" dirty="0"/>
              <a:t>Co-Author Network Analysis and Understanding Impact of LLMs in Different Research Domains from </a:t>
            </a:r>
            <a:r>
              <a:rPr lang="en-US" sz="2800" dirty="0" err="1"/>
              <a:t>Arxiv</a:t>
            </a:r>
            <a:r>
              <a:rPr lang="en-US" sz="2800" dirty="0"/>
              <a:t> Data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6547D5-02E9-5D4C-A466-B7095B2C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59" y="3520737"/>
            <a:ext cx="4301133" cy="631755"/>
          </a:xfr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 err="1"/>
              <a:t>Nafis</a:t>
            </a:r>
            <a:r>
              <a:rPr lang="en-US" dirty="0"/>
              <a:t> </a:t>
            </a:r>
            <a:r>
              <a:rPr lang="en-US" dirty="0" err="1"/>
              <a:t>Tahmid</a:t>
            </a:r>
            <a:r>
              <a:rPr lang="en-US" dirty="0"/>
              <a:t> Chowdhury, </a:t>
            </a:r>
            <a:r>
              <a:rPr lang="en-US" dirty="0" err="1"/>
              <a:t>Shrishti</a:t>
            </a:r>
            <a:r>
              <a:rPr lang="en-US" dirty="0"/>
              <a:t> Pathak, Mohammed Saidul Islam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81DF1-DFAD-D24D-AA03-34C522AAA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EECS 6414 – Midterm project report| Winter 23-24</a:t>
            </a:r>
          </a:p>
        </p:txBody>
      </p:sp>
      <p:pic>
        <p:nvPicPr>
          <p:cNvPr id="15" name="Picture Placeholder 14" descr="A red rectangular object with many different colored circles and lines&#10;&#10;Description automatically generated">
            <a:extLst>
              <a:ext uri="{FF2B5EF4-FFF2-40B4-BE49-F238E27FC236}">
                <a16:creationId xmlns:a16="http://schemas.microsoft.com/office/drawing/2014/main" id="{1EE799AC-3EDF-7795-8197-2B8C4301E0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172" b="3172"/>
          <a:stretch>
            <a:fillRect/>
          </a:stretch>
        </p:blipFill>
        <p:spPr>
          <a:xfrm>
            <a:off x="334740" y="355921"/>
            <a:ext cx="11485301" cy="6146157"/>
          </a:xfrm>
        </p:spPr>
      </p:pic>
    </p:spTree>
    <p:extLst>
      <p:ext uri="{BB962C8B-B14F-4D97-AF65-F5344CB8AC3E}">
        <p14:creationId xmlns:p14="http://schemas.microsoft.com/office/powerpoint/2010/main" val="418237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A995-EFDF-5476-73EE-F9B27786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D528-3F75-872C-10FE-D0CCE092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8D98EF-A5A2-C48C-47F2-B28916D29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Data Preprocessing for Co-Authorship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7DB43-649A-99BB-8F59-A9603BEFD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59A3835-432F-E8C3-0589-8434EBA7E399}"/>
              </a:ext>
            </a:extLst>
          </p:cNvPr>
          <p:cNvSpPr txBox="1">
            <a:spLocks/>
          </p:cNvSpPr>
          <p:nvPr/>
        </p:nvSpPr>
        <p:spPr>
          <a:xfrm>
            <a:off x="517411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Network Construction Preparation: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Metadata Extraction: </a:t>
            </a:r>
            <a:r>
              <a:rPr lang="en-US" dirty="0"/>
              <a:t>Relevant information, including titles, abstracts, authors, and publication dates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Author Name Standardization: </a:t>
            </a:r>
            <a:r>
              <a:rPr lang="en-US" dirty="0"/>
              <a:t>Author names were standardized into a consistent format 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Co-author Identification: </a:t>
            </a:r>
            <a:r>
              <a:rPr lang="en-US" dirty="0"/>
              <a:t>All co-author pairs were extracted from each paper, representing the collaborative 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95B9-BE20-B548-04C3-965AD657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7" descr="Photograph of student studying on Osgoode Hall Law School terrace.">
            <a:extLst>
              <a:ext uri="{FF2B5EF4-FFF2-40B4-BE49-F238E27FC236}">
                <a16:creationId xmlns:a16="http://schemas.microsoft.com/office/drawing/2014/main" id="{8025F29C-18E0-F9DC-1E82-69A0642E7A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438679"/>
            <a:ext cx="9322526" cy="398676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1D494-3C85-35DB-9069-A2724D967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26669A-0C3A-A191-AE0B-1C3768C9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95" y="1432558"/>
            <a:ext cx="4466704" cy="3983715"/>
          </a:xfrm>
        </p:spPr>
        <p:txBody>
          <a:bodyPr/>
          <a:lstStyle/>
          <a:p>
            <a:r>
              <a:rPr lang="en-US" dirty="0"/>
              <a:t>Network Analysis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5436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2502-3493-44A2-5A8B-462EFCA3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9406-C980-A3C9-ACE0-682CAFFD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3BCE0A-AA14-DA32-98EF-56F1397BAE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Initial Co-Authorship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E2CF4-3653-BC93-8FDA-9E1AC8F2F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C17E9E4-1F17-02C3-B220-AC793284EC18}"/>
              </a:ext>
            </a:extLst>
          </p:cNvPr>
          <p:cNvSpPr txBox="1">
            <a:spLocks/>
          </p:cNvSpPr>
          <p:nvPr/>
        </p:nvSpPr>
        <p:spPr>
          <a:xfrm>
            <a:off x="515379" y="1180789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Network Construction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Authors become nodes in the network.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Co-authorship relationships become edges connecting the authors.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Edge weights: Represent the frequency of collaborations, showing stronger ties between frequent co-authors</a:t>
            </a:r>
          </a:p>
          <a:p>
            <a:pPr lvl="2">
              <a:spcAft>
                <a:spcPts val="1200"/>
              </a:spcAft>
            </a:pPr>
            <a:endParaRPr lang="en-US" dirty="0"/>
          </a:p>
          <a:p>
            <a:pPr lvl="1">
              <a:spcAft>
                <a:spcPts val="1200"/>
              </a:spcAft>
            </a:pPr>
            <a:r>
              <a:rPr lang="en-US" b="1" dirty="0"/>
              <a:t>Network Refinement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Focused Subgraph: Include only authors with at least two publications since 2020 (or adjust criteria based on your project).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Remove Isolated Nodes: Authors without collaborations within the filtered group are removed for a focused analysis on the interconnected core of the network.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97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0481-20BE-62BD-9EAB-377EC57B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3528-A40E-460F-8501-F450F341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6FEEF-E6DB-726B-1BA7-69CF7177BB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Network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DACFA-6EB1-1C74-2647-41C523239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ECC4D6C-BB02-2233-75EC-CB986943E528}"/>
              </a:ext>
            </a:extLst>
          </p:cNvPr>
          <p:cNvSpPr txBox="1">
            <a:spLocks/>
          </p:cNvSpPr>
          <p:nvPr/>
        </p:nvSpPr>
        <p:spPr>
          <a:xfrm>
            <a:off x="489358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Visualization with </a:t>
            </a:r>
            <a:r>
              <a:rPr lang="en-US" b="1" dirty="0" err="1"/>
              <a:t>PyVis</a:t>
            </a:r>
            <a:endParaRPr lang="en-US" b="1" dirty="0"/>
          </a:p>
          <a:p>
            <a:pPr lvl="2">
              <a:spcAft>
                <a:spcPts val="1200"/>
              </a:spcAft>
            </a:pPr>
            <a:r>
              <a:rPr lang="en-US" dirty="0"/>
              <a:t>Interactive Graph: Authors as nodes, co-authorship ties as edges.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Edge Thickness: Indicates intensity of collaboration.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Visual Exploration: Allows identifying central researchers, clusters, and research communities.</a:t>
            </a:r>
          </a:p>
        </p:txBody>
      </p:sp>
    </p:spTree>
    <p:extLst>
      <p:ext uri="{BB962C8B-B14F-4D97-AF65-F5344CB8AC3E}">
        <p14:creationId xmlns:p14="http://schemas.microsoft.com/office/powerpoint/2010/main" val="247456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8D3CBE-B226-894C-8135-2AF4A757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&amp; Future Work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1FE51B-9B8A-154C-97B0-A9C653039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5DAD9-BE9B-2941-A1E3-29F03509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en-CA" dirty="0"/>
              <a:t>In conclusion, this project aims to explore the </a:t>
            </a:r>
            <a:r>
              <a:rPr lang="en-CA" dirty="0" err="1"/>
              <a:t>arxiv</a:t>
            </a:r>
            <a:r>
              <a:rPr lang="en-CA" dirty="0"/>
              <a:t> dataset to </a:t>
            </a:r>
          </a:p>
          <a:p>
            <a:pPr lvl="2">
              <a:lnSpc>
                <a:spcPct val="150000"/>
              </a:lnSpc>
              <a:spcAft>
                <a:spcPts val="1200"/>
              </a:spcAft>
            </a:pPr>
            <a:r>
              <a:rPr lang="en-CA" dirty="0"/>
              <a:t>intricate connections among researchers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valuable insights into the collaborative landscape of scientific domains</a:t>
            </a:r>
          </a:p>
          <a:p>
            <a:pPr lvl="1">
              <a:spcAft>
                <a:spcPts val="1200"/>
              </a:spcAft>
            </a:pPr>
            <a:r>
              <a:rPr lang="en-CA" dirty="0"/>
              <a:t>Next, we want to explore </a:t>
            </a:r>
          </a:p>
          <a:p>
            <a:pPr lvl="2">
              <a:spcAft>
                <a:spcPts val="1200"/>
              </a:spcAft>
            </a:pPr>
            <a:r>
              <a:rPr lang="en-CA" dirty="0"/>
              <a:t>potential impact of LLMs in NLP as well as interdisciplinary research over a period of time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construct an author affiliation network, examining the dynamic relationship between academia and industry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EDD05-9F06-B04D-80BF-A9AFF052E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 descr="A colorful drawing of a bird&#10;&#10;Description automatically generated with medium confidence">
            <a:extLst>
              <a:ext uri="{FF2B5EF4-FFF2-40B4-BE49-F238E27FC236}">
                <a16:creationId xmlns:a16="http://schemas.microsoft.com/office/drawing/2014/main" id="{E297A54C-A9D9-358B-F8D1-73453FFF8EC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914148" y="317886"/>
            <a:ext cx="4588042" cy="4588042"/>
          </a:xfrm>
        </p:spPr>
      </p:pic>
    </p:spTree>
    <p:extLst>
      <p:ext uri="{BB962C8B-B14F-4D97-AF65-F5344CB8AC3E}">
        <p14:creationId xmlns:p14="http://schemas.microsoft.com/office/powerpoint/2010/main" val="25016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7" descr="Photograph of student studying on Osgoode Hall Law School terrace.">
            <a:extLst>
              <a:ext uri="{FF2B5EF4-FFF2-40B4-BE49-F238E27FC236}">
                <a16:creationId xmlns:a16="http://schemas.microsoft.com/office/drawing/2014/main" id="{EA14BB7D-E9BD-CF49-B235-29981C7E97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438679"/>
            <a:ext cx="9322526" cy="398676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107EA6-287C-FD46-BB08-EAC42A17DC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47C3F6-93C3-C94C-A068-58FDA26E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95" y="1432558"/>
            <a:ext cx="4466704" cy="398371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5252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C794-243B-C647-B272-5D51C6C2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2256C2-7FFC-1F40-A418-3127EC7757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Networked Nature of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C9036-81D6-2243-B650-82895CC6E1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Networks, Scientific Collaboration, and the </a:t>
            </a:r>
            <a:r>
              <a:rPr lang="en-US" dirty="0" err="1"/>
              <a:t>arXiv</a:t>
            </a:r>
            <a:r>
              <a:rPr lang="en-US" dirty="0"/>
              <a:t> Dataset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ACA3-3FA1-F041-BA90-20B029CD4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1E30BF2-1651-5EED-FE36-8A1A3FB0A4D8}"/>
              </a:ext>
            </a:extLst>
          </p:cNvPr>
          <p:cNvSpPr txBox="1">
            <a:spLocks/>
          </p:cNvSpPr>
          <p:nvPr/>
        </p:nvSpPr>
        <p:spPr>
          <a:xfrm>
            <a:off x="515380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dirty="0"/>
              <a:t>Networks are a powerful way to understand the collaborative nature of modern society and scientific progress.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arXiv</a:t>
            </a:r>
            <a:r>
              <a:rPr lang="en-US" dirty="0"/>
              <a:t> dataset - connectedness of authors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Collaboration - Sparks new ideas and advancements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Analyzing the </a:t>
            </a:r>
            <a:r>
              <a:rPr lang="en-US" dirty="0" err="1"/>
              <a:t>arXiv</a:t>
            </a:r>
            <a:r>
              <a:rPr lang="en-US" dirty="0"/>
              <a:t> dataset reveals patterns crucial for the scientific community.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Active researchers - Spotlights leading figures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Research trends - Predicts where science is heading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Breakthroughs - Identifies game-changing discoveries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9488-4F7F-389A-1572-06FAC62C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B0AD-AB33-60F1-E439-A325C027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E534B-E711-6E44-2F49-4472209D3B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LLMs: A Transformative Force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5B5622-F5E7-82E1-9AB2-AA9181DC63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Importance of Large Language Models (LLMs)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9ED3-16A0-D111-6150-A283038CA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56BE4B7-359E-2E74-CD2C-38AA4347E5F5}"/>
              </a:ext>
            </a:extLst>
          </p:cNvPr>
          <p:cNvSpPr txBox="1">
            <a:spLocks/>
          </p:cNvSpPr>
          <p:nvPr/>
        </p:nvSpPr>
        <p:spPr>
          <a:xfrm>
            <a:off x="515380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1200"/>
              </a:spcAft>
              <a:buNone/>
            </a:pPr>
            <a:r>
              <a:rPr lang="en-US" dirty="0"/>
              <a:t>LLMs are reshaping research and have widespread potential across various fields.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Language understanding - Unlocks insights from massive amounts of text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Cross-disciplinary impact - Helps researchers across different fields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Responsible development - Ensures safe and fair use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1C86-AC36-15C0-21AC-CDB637ED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7" descr="Photograph of student studying on Osgoode Hall Law School terrace.">
            <a:extLst>
              <a:ext uri="{FF2B5EF4-FFF2-40B4-BE49-F238E27FC236}">
                <a16:creationId xmlns:a16="http://schemas.microsoft.com/office/drawing/2014/main" id="{97FB41F3-6414-DEE0-62E5-5AE48173148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438679"/>
            <a:ext cx="9322526" cy="398676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61BF6-BB31-2527-58C9-47A6D7AEE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827380-7A9A-C747-7103-C3835080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95" y="1432558"/>
            <a:ext cx="4466704" cy="3983715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47017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73A7-9217-780F-918C-AA9E82BCD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0C58-F1A0-50EE-E429-715CB11F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Definition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B50B16-E337-9EBF-BDA1-B422B15E5A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Network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FD026-5E6D-FCD4-978E-FB0E2E6D2F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raw co-authorship data within the </a:t>
            </a:r>
            <a:r>
              <a:rPr lang="en-US" dirty="0" err="1"/>
              <a:t>arXiv</a:t>
            </a:r>
            <a:r>
              <a:rPr lang="en-US" dirty="0"/>
              <a:t> dataset doesn't directly reveal the underlying structure, relationships, and influences within the scientific community.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C1228-8A8A-CEE6-41C7-9F696F5BA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54F78B-0618-44C0-7E8A-63E4C87DFCBA}"/>
              </a:ext>
            </a:extLst>
          </p:cNvPr>
          <p:cNvSpPr txBox="1">
            <a:spLocks/>
          </p:cNvSpPr>
          <p:nvPr/>
        </p:nvSpPr>
        <p:spPr>
          <a:xfrm>
            <a:off x="511176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Questions: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Who are the key figures or hubs of collaboration within different fields?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How are communities of researchers structured (densely connected, loosely clustered, etc.)?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Can we trace how ideas and methods propagate through the network of researchers over time?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6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01AD-161E-8618-4339-725A7EA1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EA8-7648-2A87-03E3-F698F594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Definition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B12DF-97A9-4764-EF51-2717CBA30E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LLM Impact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EF268-6C0D-138A-A326-F44FED740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potential impact of Large Language Models (LLMs) on interdisciplinary research is a complex and rapidly evolving area.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31083-2BE5-9028-91A4-778C04E10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C9B03D7-5319-DDB1-3DA2-36D819814A30}"/>
              </a:ext>
            </a:extLst>
          </p:cNvPr>
          <p:cNvSpPr txBox="1">
            <a:spLocks/>
          </p:cNvSpPr>
          <p:nvPr/>
        </p:nvSpPr>
        <p:spPr>
          <a:xfrm>
            <a:off x="507433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Questions: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How are LLMs being used to facilitate collaborations across different fields?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Can LLMs help researchers break down traditional disciplinary boundaries?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How might LLMs influence the way research questions are formulated, or how findings are disseminated?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4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DB72B-DE4B-44B4-CF5E-537AA05F2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7" descr="Photograph of student studying on Osgoode Hall Law School terrace.">
            <a:extLst>
              <a:ext uri="{FF2B5EF4-FFF2-40B4-BE49-F238E27FC236}">
                <a16:creationId xmlns:a16="http://schemas.microsoft.com/office/drawing/2014/main" id="{561289CB-D7E0-6BF1-8092-5345F9CB94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438679"/>
            <a:ext cx="9322526" cy="398676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AE3B66-43F2-CBD9-E625-DDFDE46071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B3F01-22D3-0686-401F-CD0595E7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95" y="1432558"/>
            <a:ext cx="4466704" cy="3983715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77374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4E50-AB8C-5591-2C9C-9E2F81E6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F0DA-FA8F-58CD-0A3D-9DD28AA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4D7C62-F3B0-A0C8-AA2D-A7535E23C1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Data Preprocessing for Co-Authorship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EF474-0090-45E3-ACBA-E134648AC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9B59BF9-1575-4A65-43AA-90D3A70A5429}"/>
              </a:ext>
            </a:extLst>
          </p:cNvPr>
          <p:cNvSpPr txBox="1">
            <a:spLocks/>
          </p:cNvSpPr>
          <p:nvPr/>
        </p:nvSpPr>
        <p:spPr>
          <a:xfrm>
            <a:off x="515380" y="1223340"/>
            <a:ext cx="6286473" cy="481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1pPr>
            <a:lvl2pPr marL="215900" indent="-215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Blip>
                <a:blip r:embed="rId2"/>
              </a:buBlip>
              <a:tabLst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2pPr>
            <a:lvl3pPr marL="429750" indent="-213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cap="none" spc="30" baseline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Roboto Thin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 cap="all" baseline="0">
                <a:solidFill>
                  <a:schemeClr val="accent1"/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SemiBold" panose="020B0503050203000203" pitchFamily="34" charset="0"/>
                <a:ea typeface="Roboto Thin" pitchFamily="2" charset="0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 ExtraLight" panose="020B0303050203000203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IBM Plex Serif ExtraLight" panose="02060303050406000203" pitchFamily="18" charset="77"/>
                <a:ea typeface="+mn-ea"/>
                <a:cs typeface="+mn-cs"/>
              </a:defRPr>
            </a:lvl9pPr>
          </a:lstStyle>
          <a:p>
            <a:pPr lvl="1">
              <a:spcAft>
                <a:spcPts val="1200"/>
              </a:spcAft>
            </a:pPr>
            <a:r>
              <a:rPr lang="en-US" b="1" dirty="0"/>
              <a:t>Data Preparation Summary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Category Filtering: </a:t>
            </a:r>
            <a:r>
              <a:rPr lang="en-US" dirty="0"/>
              <a:t>Artificial Intelligence (AI) and Computational Linguistics (CL) categories as these areas have the highest concentration of LLM research.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Temporal Filtering: </a:t>
            </a:r>
            <a:r>
              <a:rPr lang="en-US" dirty="0"/>
              <a:t>Papers published from 2020 onwards were selected</a:t>
            </a:r>
          </a:p>
          <a:p>
            <a:pPr lvl="2">
              <a:spcAft>
                <a:spcPts val="1200"/>
              </a:spcAft>
            </a:pPr>
            <a:r>
              <a:rPr lang="en-US" b="1" dirty="0"/>
              <a:t>Keyword Refinement: </a:t>
            </a:r>
            <a:r>
              <a:rPr lang="en-US" dirty="0"/>
              <a:t>The data was refined using keywords specific to Large Language Models (LLMs) and ChatGPT (e.g., 'language model', 'BERT', 'GPT-3') targeting both titles and abstracts.</a:t>
            </a:r>
          </a:p>
          <a:p>
            <a:pPr marL="216000" lvl="2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3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1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U">
      <a:majorFont>
        <a:latin typeface="IBM Plex Sa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IBM Plex Sans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23F63E71-7E3C-BF4B-B7EC-7D2F379F5A92}" vid="{D2E54034-773F-1443-8860-5A81779A26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EECS 6414 Midterm Progress Report - Co-Authorship Network</Template>
  <TotalTime>147</TotalTime>
  <Words>657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IBM Plex Sans Medium</vt:lpstr>
      <vt:lpstr>IBM Plex Sans</vt:lpstr>
      <vt:lpstr>Wingdings</vt:lpstr>
      <vt:lpstr>IBM Plex Serif</vt:lpstr>
      <vt:lpstr>IBM Plex Serif Medium</vt:lpstr>
      <vt:lpstr>IBM Plex Serif ExtraLight</vt:lpstr>
      <vt:lpstr>IBM Plex Sans ExtraLight</vt:lpstr>
      <vt:lpstr>IBM Plex Sans Light</vt:lpstr>
      <vt:lpstr>IBM Plex Sans SemiBold</vt:lpstr>
      <vt:lpstr>Office Theme</vt:lpstr>
      <vt:lpstr>Co-Author Network Analysis and Understanding Impact of LLMs in Different Research Domains from Arxiv Data </vt:lpstr>
      <vt:lpstr>Motivation</vt:lpstr>
      <vt:lpstr>Motivation</vt:lpstr>
      <vt:lpstr>Motivation</vt:lpstr>
      <vt:lpstr>Problem Definition</vt:lpstr>
      <vt:lpstr>Problem Definition</vt:lpstr>
      <vt:lpstr>Problem Definition</vt:lpstr>
      <vt:lpstr>Methodology</vt:lpstr>
      <vt:lpstr>Methodology</vt:lpstr>
      <vt:lpstr>Methodology</vt:lpstr>
      <vt:lpstr>Network Analysis &amp; Visualization</vt:lpstr>
      <vt:lpstr>Network Analysis</vt:lpstr>
      <vt:lpstr>Network Analysis</vt:lpstr>
      <vt:lpstr>Conclusion &amp;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Co-Author Network Analysis and Understanding Impact of LLMs in Different Research Domains from Arxiv Data</dc:title>
  <dc:subject/>
  <dc:creator>Saidul Islam</dc:creator>
  <cp:keywords/>
  <dc:description/>
  <cp:lastModifiedBy>Saidul Islam</cp:lastModifiedBy>
  <cp:revision>1</cp:revision>
  <cp:lastPrinted>2020-10-09T19:05:38Z</cp:lastPrinted>
  <dcterms:created xsi:type="dcterms:W3CDTF">2024-03-05T19:38:02Z</dcterms:created>
  <dcterms:modified xsi:type="dcterms:W3CDTF">2024-03-05T22:05:12Z</dcterms:modified>
  <cp:category/>
</cp:coreProperties>
</file>